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7" r:id="rId3"/>
    <p:sldId id="260" r:id="rId4"/>
    <p:sldId id="262" r:id="rId5"/>
    <p:sldId id="261" r:id="rId6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283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03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0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82749" y="2473217"/>
            <a:ext cx="44527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Satanov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Birzhan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73215" y="635361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TARGET POSITIONS 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Management Pool Succession Plan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95479" y="3690906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5954" y="3857787"/>
            <a:ext cx="1762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 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91948" y="3040770"/>
            <a:ext cx="2317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1841" y="4098003"/>
            <a:ext cx="4692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Berdigulov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Almat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,</a:t>
            </a:r>
            <a:endParaRPr lang="ru-RU" sz="1100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 for Economics, “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10892" y="2796678"/>
            <a:ext cx="4369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General Director, “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47EF9D-9D42-468D-B7E8-EAEB4625B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3735211"/>
            <a:ext cx="1083346" cy="1178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1F74E4-2220-40D1-9ECC-4795D75A3B3F}"/>
              </a:ext>
            </a:extLst>
          </p:cNvPr>
          <p:cNvSpPr/>
          <p:nvPr/>
        </p:nvSpPr>
        <p:spPr>
          <a:xfrm>
            <a:off x="295479" y="4996923"/>
            <a:ext cx="11600599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3AE454-460F-414F-A1C8-00B95B90CABE}"/>
              </a:ext>
            </a:extLst>
          </p:cNvPr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</a:t>
            </a:r>
            <a:r>
              <a:rPr lang="kk-KZ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-3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EE97E6-177A-496A-B721-7DEC93EDCFBA}"/>
              </a:ext>
            </a:extLst>
          </p:cNvPr>
          <p:cNvSpPr txBox="1"/>
          <p:nvPr/>
        </p:nvSpPr>
        <p:spPr>
          <a:xfrm>
            <a:off x="3768185" y="5274217"/>
            <a:ext cx="48846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Zolin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Alexey,</a:t>
            </a: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 for Production, “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069B11-C4D1-424C-8916-A3BCC3583C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55" y="5048813"/>
            <a:ext cx="1111506" cy="1139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947" y="982477"/>
            <a:ext cx="1372334" cy="1445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C33928D-7745-4060-9033-C204594FD772}"/>
              </a:ext>
            </a:extLst>
          </p:cNvPr>
          <p:cNvSpPr/>
          <p:nvPr/>
        </p:nvSpPr>
        <p:spPr>
          <a:xfrm>
            <a:off x="324275" y="3253856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Segoe UI Semibold" panose="020B0702040204020203" pitchFamily="34" charset="0"/>
              </a:rPr>
              <a:t>SUCCESSORS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2707" y="623592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TARGET POSITIONS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Management Pool Succession Plan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61950" y="3213532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Segoe UI Semibold" panose="020B0702040204020203" pitchFamily="34" charset="0"/>
              </a:rPr>
              <a:t>SUCCESSORS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</a:t>
            </a:r>
            <a:r>
              <a:rPr lang="kk-KZ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-3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9152" y="3833131"/>
            <a:ext cx="399891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Salkynbayev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Mukanbetzhan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Director of the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Irkol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Branch, “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6" y="5096225"/>
            <a:ext cx="4452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Tsoi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Bertan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Director of the Production and Geology Department, “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3374" y="2751408"/>
            <a:ext cx="11450461" cy="337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 for Production, “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0" y="4960618"/>
            <a:ext cx="1011100" cy="1163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16" y="3632535"/>
            <a:ext cx="1065328" cy="1173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00EA7EE-B0F8-49F6-8F8C-22DD0A54B202}"/>
              </a:ext>
            </a:extLst>
          </p:cNvPr>
          <p:cNvSpPr txBox="1"/>
          <p:nvPr/>
        </p:nvSpPr>
        <p:spPr>
          <a:xfrm>
            <a:off x="3612240" y="2334626"/>
            <a:ext cx="4452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Zolin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Alexey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F115C6-9F94-4030-BE0C-56C1ADDA31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07" y="1028857"/>
            <a:ext cx="1334997" cy="1239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8751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50245" y="2544212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Berdigulov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Almat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667890"/>
            <a:ext cx="11610616" cy="17715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7922" y="4101354"/>
            <a:ext cx="1902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02173" y="3977107"/>
            <a:ext cx="4421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Zhaksybekova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Meruyert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</a:t>
            </a:r>
            <a:endParaRPr lang="en-US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/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Director of the Economics and Planning Department, “</a:t>
            </a:r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rgbClr val="44546A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algn="ctr"/>
            <a:endParaRPr lang="ru-RU" sz="1100" b="1" dirty="0">
              <a:solidFill>
                <a:srgbClr val="44546A">
                  <a:lumMod val="75000"/>
                </a:srgb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52803" y="2838149"/>
            <a:ext cx="7765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 for Economics, “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BA60F9-2F64-4ADD-BDA6-31DC4D72C3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284" y="3794941"/>
            <a:ext cx="1222553" cy="1517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2012E46-B145-4B54-9335-ACEA188386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802" y="1071419"/>
            <a:ext cx="1299576" cy="1351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8BC67CD-4BEF-454A-A5F2-D67904FB58A9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Management Pool Succession Plan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1A3D04-55B4-4B91-A1E4-90D92D1B49CC}"/>
              </a:ext>
            </a:extLst>
          </p:cNvPr>
          <p:cNvSpPr txBox="1"/>
          <p:nvPr/>
        </p:nvSpPr>
        <p:spPr>
          <a:xfrm>
            <a:off x="3202709" y="59784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TARGET POSITIONS</a:t>
            </a:r>
            <a:endParaRPr lang="ru-RU" sz="1600" b="1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882EB51-8D8E-405A-9377-C4A6D44D83D8}"/>
              </a:ext>
            </a:extLst>
          </p:cNvPr>
          <p:cNvSpPr/>
          <p:nvPr/>
        </p:nvSpPr>
        <p:spPr>
          <a:xfrm>
            <a:off x="361950" y="3213532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Segoe UI Semibold" panose="020B0702040204020203" pitchFamily="34" charset="0"/>
              </a:rPr>
              <a:t>SUCCESSORS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25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1950" y="3597360"/>
            <a:ext cx="11543005" cy="12437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4299" y="3941136"/>
            <a:ext cx="18841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4927042"/>
            <a:ext cx="11543005" cy="1230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4297" y="5264458"/>
            <a:ext cx="18841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</a:t>
            </a:r>
            <a:r>
              <a:rPr lang="kk-KZ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-3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3334" y="5327090"/>
            <a:ext cx="394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Liu 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Rongkang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Category II Accountant, “</a:t>
            </a:r>
            <a:r>
              <a:rPr lang="en-US" sz="11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525" y="48701"/>
            <a:ext cx="1457070" cy="4389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FFB46A-161B-452F-930D-6FA6DB3BAB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52" y="1018285"/>
            <a:ext cx="1086890" cy="1262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6F3FD86-9F6B-4847-A960-EB4B1D0FAD7D}"/>
              </a:ext>
            </a:extLst>
          </p:cNvPr>
          <p:cNvSpPr txBox="1"/>
          <p:nvPr/>
        </p:nvSpPr>
        <p:spPr>
          <a:xfrm>
            <a:off x="3035680" y="2375823"/>
            <a:ext cx="5606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Cui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Yiwen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88E04A-D39F-48AE-91D1-1618D0155693}"/>
              </a:ext>
            </a:extLst>
          </p:cNvPr>
          <p:cNvSpPr txBox="1"/>
          <p:nvPr/>
        </p:nvSpPr>
        <p:spPr>
          <a:xfrm>
            <a:off x="953081" y="2744831"/>
            <a:ext cx="10360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Director, Finance and Commercial Director, “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788F7F-7B68-492D-B0DE-E618AC9423B0}"/>
              </a:ext>
            </a:extLst>
          </p:cNvPr>
          <p:cNvSpPr txBox="1"/>
          <p:nvPr/>
        </p:nvSpPr>
        <p:spPr>
          <a:xfrm>
            <a:off x="3893334" y="4003784"/>
            <a:ext cx="2965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Sydygaliyeva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Nyargul</a:t>
            </a:r>
            <a:r>
              <a:rPr lang="ru-RU" sz="11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Chief Accountant, “</a:t>
            </a:r>
            <a:r>
              <a:rPr lang="en-US" sz="11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1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F2C67D6-BC74-4241-84E8-1D845D4FF7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66" y="3654750"/>
            <a:ext cx="969755" cy="1103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E2CF94-30C0-4477-A143-F2658EF64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382" y="4962982"/>
            <a:ext cx="944739" cy="11685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886E453-EE56-4278-93EA-D2EE1FE0B687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Management Pool Succession Plan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1A5BD2-097D-467D-A3C7-08896FEE0742}"/>
              </a:ext>
            </a:extLst>
          </p:cNvPr>
          <p:cNvSpPr txBox="1"/>
          <p:nvPr/>
        </p:nvSpPr>
        <p:spPr>
          <a:xfrm>
            <a:off x="3203166" y="625189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TARGET POSITIONS</a:t>
            </a:r>
            <a:endParaRPr lang="ru-RU" sz="1600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CD01E8F-547E-44CE-8DE0-C12145A8846C}"/>
              </a:ext>
            </a:extLst>
          </p:cNvPr>
          <p:cNvSpPr/>
          <p:nvPr/>
        </p:nvSpPr>
        <p:spPr>
          <a:xfrm>
            <a:off x="361950" y="3213532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Segoe UI Semibold" panose="020B0702040204020203" pitchFamily="34" charset="0"/>
              </a:rPr>
              <a:t>SUCCESSORS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4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5289" y="2481778"/>
            <a:ext cx="589227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Utyapov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9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Kairat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1950" y="3730158"/>
            <a:ext cx="11527958" cy="17505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ru-RU" b="1" dirty="0">
              <a:solidFill>
                <a:schemeClr val="tx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687" y="4309359"/>
            <a:ext cx="1898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READY WITHIN 1 </a:t>
            </a:r>
          </a:p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cs typeface="Segoe UI Light" panose="020B0502040204020203" pitchFamily="34" charset="0"/>
              </a:rPr>
              <a:t>YEAR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Segoe UI Light" panose="020B0502040204020203" pitchFamily="34" charset="0"/>
            </a:endParaRPr>
          </a:p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22710" y="4161076"/>
            <a:ext cx="339743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Imankulov</a:t>
            </a:r>
            <a:r>
              <a:rPr lang="en-US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200" b="1" dirty="0" err="1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Samat</a:t>
            </a:r>
            <a:r>
              <a:rPr lang="ru-RU" sz="1200" b="1" dirty="0">
                <a:solidFill>
                  <a:srgbClr val="44546A">
                    <a:lumMod val="75000"/>
                  </a:srgb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</a:p>
          <a:p>
            <a:pPr lvl="0"/>
            <a:r>
              <a:rPr lang="en-US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Director of the Development and Business Administration Department, “</a:t>
            </a:r>
            <a:r>
              <a:rPr lang="en-US" sz="1200" b="1" dirty="0" err="1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200" b="1" dirty="0">
                <a:solidFill>
                  <a:srgbClr val="44546A">
                    <a:lumMod val="7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-U” LLP</a:t>
            </a:r>
            <a:endParaRPr lang="ru-RU" sz="1200" b="1" dirty="0">
              <a:solidFill>
                <a:srgbClr val="44546A">
                  <a:lumMod val="7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38266" y="2870724"/>
            <a:ext cx="7115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Deputy General Director for Developing, “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Semizbay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-U” LLP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99531" y="5758981"/>
            <a:ext cx="192189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496" y="48701"/>
            <a:ext cx="1457070" cy="4389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72" y="25401"/>
            <a:ext cx="5230821" cy="4938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54FB0D-343C-47D9-B2CB-9D4500193F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259" y="1003068"/>
            <a:ext cx="1314338" cy="1432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3B118B-7785-4C33-9D57-EA46A4A5B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35" y="3903660"/>
            <a:ext cx="1267347" cy="1340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3CA8FBF-4F5D-4C2E-B961-127389FF8374}"/>
              </a:ext>
            </a:extLst>
          </p:cNvPr>
          <p:cNvSpPr/>
          <p:nvPr/>
        </p:nvSpPr>
        <p:spPr>
          <a:xfrm>
            <a:off x="346903" y="3327750"/>
            <a:ext cx="11543005" cy="2945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Segoe UI Semibold" panose="020B0702040204020203" pitchFamily="34" charset="0"/>
              </a:rPr>
              <a:t>SUCCESSORS</a:t>
            </a:r>
            <a:endParaRPr lang="ru-RU" b="1" dirty="0">
              <a:solidFill>
                <a:schemeClr val="tx1"/>
              </a:solidFill>
              <a:cs typeface="Segoe UI Semibold" panose="020B0702040204020203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78A235D-E7D8-4D55-8779-80A2D794EA98}"/>
              </a:ext>
            </a:extLst>
          </p:cNvPr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Management Pool Succession Plan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47CA2-FF83-4D55-8F43-D33B509AB7BD}"/>
              </a:ext>
            </a:extLst>
          </p:cNvPr>
          <p:cNvSpPr txBox="1"/>
          <p:nvPr/>
        </p:nvSpPr>
        <p:spPr>
          <a:xfrm>
            <a:off x="3285529" y="611584"/>
            <a:ext cx="52717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>
                    <a:lumMod val="50000"/>
                  </a:schemeClr>
                </a:solidFill>
              </a:rPr>
              <a:t>TARGET POSITIONS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565995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246</Words>
  <Application>Microsoft Office PowerPoint</Application>
  <PresentationFormat>Широкоэкранный</PresentationFormat>
  <Paragraphs>69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78</cp:revision>
  <cp:lastPrinted>2026-05-12T10:42:11Z</cp:lastPrinted>
  <dcterms:created xsi:type="dcterms:W3CDTF">2020-11-20T09:27:30Z</dcterms:created>
  <dcterms:modified xsi:type="dcterms:W3CDTF">2026-09-24T10:32:33Z</dcterms:modified>
</cp:coreProperties>
</file>