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notesMasterIdLst>
    <p:notesMasterId r:id="rId8"/>
  </p:notesMasterIdLst>
  <p:handoutMasterIdLst>
    <p:handoutMasterId r:id="rId9"/>
  </p:handoutMasterIdLst>
  <p:sldIdLst>
    <p:sldId id="256" r:id="rId5"/>
    <p:sldId id="275" r:id="rId6"/>
    <p:sldId id="274" r:id="rId7"/>
  </p:sldIdLst>
  <p:sldSz cx="9906000" cy="6858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CB2"/>
    <a:srgbClr val="44609E"/>
    <a:srgbClr val="D9E4FB"/>
    <a:srgbClr val="3B7AB2"/>
    <a:srgbClr val="00BC55"/>
    <a:srgbClr val="74B7D2"/>
    <a:srgbClr val="52A5C7"/>
    <a:srgbClr val="3B94B7"/>
    <a:srgbClr val="F3B403"/>
    <a:srgbClr val="3B8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326" autoAdjust="0"/>
  </p:normalViewPr>
  <p:slideViewPr>
    <p:cSldViewPr snapToGrid="0">
      <p:cViewPr varScale="1">
        <p:scale>
          <a:sx n="79" d="100"/>
          <a:sy n="79" d="100"/>
        </p:scale>
        <p:origin x="159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877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877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34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1"/>
            <a:ext cx="5447030" cy="3914239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877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6C573-8121-487C-B7E4-735E1C5AD77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7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C573-8121-487C-B7E4-735E1C5AD7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9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01286" y="1889398"/>
            <a:ext cx="7004052" cy="819125"/>
          </a:xfrm>
          <a:prstGeom prst="rect">
            <a:avLst/>
          </a:prstGeom>
          <a:ln w="76200">
            <a:noFill/>
          </a:ln>
          <a:effectLst/>
        </p:spPr>
        <p:txBody>
          <a:bodyPr anchor="ctr"/>
          <a:lstStyle>
            <a:lvl1pPr algn="ctr">
              <a:defRPr sz="4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2302" y="3810220"/>
            <a:ext cx="4681603" cy="1655762"/>
          </a:xfrm>
          <a:prstGeom prst="rect">
            <a:avLst/>
          </a:prstGeom>
          <a:ln>
            <a:noFill/>
          </a:ln>
          <a:effectLst/>
        </p:spPr>
        <p:txBody>
          <a:bodyPr/>
          <a:lstStyle>
            <a:lvl1pPr marL="0" indent="0" algn="ctr">
              <a:buNone/>
              <a:defRPr sz="1800" b="0">
                <a:solidFill>
                  <a:srgbClr val="557299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6478" y="1628383"/>
            <a:ext cx="5073041" cy="2605413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600" b="0">
                <a:solidFill>
                  <a:srgbClr val="557299"/>
                </a:solidFill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сюда текст поздравления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13013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3728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099304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099304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3728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 baseline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18892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2977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33043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1707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6243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47560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695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7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8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40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651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20" r:id="rId2"/>
    <p:sldLayoutId id="2147483721" r:id="rId3"/>
    <p:sldLayoutId id="2147483716" r:id="rId4"/>
    <p:sldLayoutId id="2147483715" r:id="rId5"/>
    <p:sldLayoutId id="2147483714" r:id="rId6"/>
    <p:sldLayoutId id="2147483712" r:id="rId7"/>
    <p:sldLayoutId id="2147483710" r:id="rId8"/>
    <p:sldLayoutId id="2147483709" r:id="rId9"/>
    <p:sldLayoutId id="2147483722" r:id="rId10"/>
  </p:sldLayoutIdLst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2.png"/><Relationship Id="rId7" Type="http://schemas.openxmlformats.org/officeDocument/2006/relationships/image" Target="../media/image1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g"/><Relationship Id="rId10" Type="http://schemas.openxmlformats.org/officeDocument/2006/relationships/image" Target="../media/image26.jpeg"/><Relationship Id="rId4" Type="http://schemas.openxmlformats.org/officeDocument/2006/relationships/image" Target="../media/image12.png"/><Relationship Id="rId9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1488" y="224288"/>
            <a:ext cx="6228270" cy="626091"/>
          </a:xfrm>
        </p:spPr>
        <p:txBody>
          <a:bodyPr>
            <a:normAutofit fontScale="90000"/>
          </a:bodyPr>
          <a:lstStyle/>
          <a:p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  <a:t>План преемственности на позиции </a:t>
            </a:r>
            <a:br>
              <a:rPr lang="en-US" sz="3100" b="1" dirty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  <a:t>Функционального пула</a:t>
            </a:r>
            <a:b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</a:br>
            <a:b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endParaRPr lang="ru-RU" sz="1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9173" y="4434821"/>
            <a:ext cx="9289200" cy="32488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ПРЕЕМНИКИ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1253" y="2718496"/>
            <a:ext cx="9145040" cy="374434"/>
          </a:xfrm>
          <a:prstGeom prst="roundRect">
            <a:avLst/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+mj-lt"/>
              </a:rPr>
              <a:t>ЦЕЛЕВЫЕ ДОЛЖНОСТИ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43933" y="3204103"/>
            <a:ext cx="1874196" cy="691098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Начальник Отдела управления человеческими ресурсами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43933" y="6006493"/>
            <a:ext cx="2131561" cy="627219"/>
          </a:xfrm>
          <a:prstGeom prst="roundRect">
            <a:avLst>
              <a:gd name="adj" fmla="val 22337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Укубаева Айслу Сеильгазиновна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Главный менеджер Отдела управления человеческими ресурсами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4611616" y="3944719"/>
            <a:ext cx="341383" cy="438436"/>
          </a:xfrm>
          <a:prstGeom prst="downArrow">
            <a:avLst/>
          </a:prstGeom>
          <a:blipFill>
            <a:blip r:embed="rId3"/>
            <a:stretch>
              <a:fillRect/>
            </a:stretch>
          </a:blip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err="1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0449" y="130989"/>
            <a:ext cx="2365453" cy="7193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81142" y="1011115"/>
            <a:ext cx="2303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/>
              <a:t>Приложение №2 к Приказу № </a:t>
            </a:r>
            <a:r>
              <a:rPr lang="ru-RU" sz="1200" dirty="0"/>
              <a:t>198/23_ от </a:t>
            </a:r>
            <a:r>
              <a:rPr lang="ru-RU" sz="1200" dirty="0" err="1"/>
              <a:t>30.06.2023г</a:t>
            </a:r>
            <a:r>
              <a:rPr lang="ru-RU" sz="1200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10" y="876375"/>
            <a:ext cx="1075876" cy="1238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467578" y="2192270"/>
            <a:ext cx="2086643" cy="450939"/>
          </a:xfrm>
          <a:prstGeom prst="roundRect">
            <a:avLst/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Блок Генерального директора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Бердигулов А.К.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CA6DB70-1738-4417-8826-DD0506477B6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473" y="4787329"/>
            <a:ext cx="1015670" cy="119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719" y="267203"/>
            <a:ext cx="6552258" cy="525238"/>
          </a:xfrm>
        </p:spPr>
        <p:txBody>
          <a:bodyPr>
            <a:normAutofit fontScale="90000"/>
          </a:bodyPr>
          <a:lstStyle/>
          <a:p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  <a:t>План преемственности на позиции </a:t>
            </a:r>
            <a:br>
              <a:rPr lang="en-US" sz="3100" b="1" dirty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  <a:t>Функционального пула</a:t>
            </a:r>
            <a:b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endParaRPr lang="ru-RU" sz="1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0719" y="4290213"/>
            <a:ext cx="8829134" cy="3186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ПРЕЕМНИКИ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191" y="1953887"/>
            <a:ext cx="2086643" cy="587737"/>
          </a:xfrm>
          <a:prstGeom prst="roundRect">
            <a:avLst/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Блок Заместителя генерального директора по экономике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6211" y="3037313"/>
            <a:ext cx="1402108" cy="787368"/>
          </a:xfrm>
          <a:prstGeom prst="roundRect">
            <a:avLst/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Начальник Отдела экономики и планирования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7191" y="2574406"/>
            <a:ext cx="9145040" cy="374434"/>
          </a:xfrm>
          <a:prstGeom prst="roundRect">
            <a:avLst/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+mj-lt"/>
              </a:rPr>
              <a:t>ЦЕЛЕВЫЕ ДОЛЖНОСТИ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78590" y="3030224"/>
            <a:ext cx="1463701" cy="787368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Начальник Отдела сбыта и экспортного контроля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00461" y="6146489"/>
            <a:ext cx="1751709" cy="665141"/>
          </a:xfrm>
          <a:prstGeom prst="roundRect">
            <a:avLst>
              <a:gd name="adj" fmla="val 22337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Юсупов </a:t>
            </a:r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Сабит</a:t>
            </a:r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Хамитович</a:t>
            </a:r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Главный менеджер Отдела сбыта и экспортного контроля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1004131" y="3909347"/>
            <a:ext cx="332300" cy="326982"/>
          </a:xfrm>
          <a:prstGeom prst="downArrow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err="1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2715532" y="3892511"/>
            <a:ext cx="322632" cy="308480"/>
          </a:xfrm>
          <a:prstGeom prst="downArrow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err="1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7578" y="6153294"/>
            <a:ext cx="1830740" cy="665140"/>
          </a:xfrm>
          <a:prstGeom prst="roundRect">
            <a:avLst>
              <a:gd name="adj" fmla="val 22337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Сандыбай</a:t>
            </a:r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Нұрсұлтан</a:t>
            </a:r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Майтанұлы</a:t>
            </a:r>
            <a:endParaRPr lang="ru-RU" sz="10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Главный менеджер Отдела экономики и планирования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70026" y="1952241"/>
            <a:ext cx="2338020" cy="577554"/>
          </a:xfrm>
          <a:prstGeom prst="roundRect">
            <a:avLst/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Блок  Заместителя генерального директора-финансовый директор</a:t>
            </a:r>
            <a:endParaRPr lang="kk-KZ" sz="10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endParaRPr lang="ru-RU" sz="10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4376586" y="3875786"/>
            <a:ext cx="322632" cy="308480"/>
          </a:xfrm>
          <a:prstGeom prst="downArrow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err="1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36848" y="3018629"/>
            <a:ext cx="1402109" cy="787368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Начальник Отдела автоматизации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174065" y="6166331"/>
            <a:ext cx="1551292" cy="639065"/>
          </a:xfrm>
          <a:prstGeom prst="roundRect">
            <a:avLst>
              <a:gd name="adj" fmla="val 22337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Ким Артур Валерьянович      Главный менеджер Отдела автоматизации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712" y="130989"/>
            <a:ext cx="2334518" cy="557958"/>
          </a:xfrm>
          <a:prstGeom prst="rect">
            <a:avLst/>
          </a:prstGeom>
        </p:spPr>
      </p:pic>
      <p:sp>
        <p:nvSpPr>
          <p:cNvPr id="27" name="Скругленный прямоугольник 26"/>
          <p:cNvSpPr/>
          <p:nvPr/>
        </p:nvSpPr>
        <p:spPr>
          <a:xfrm>
            <a:off x="6831570" y="3020139"/>
            <a:ext cx="1960683" cy="829470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Главный бухгалтер Отдела бухгалтерского учета и отчетности</a:t>
            </a:r>
          </a:p>
        </p:txBody>
      </p:sp>
      <p:sp>
        <p:nvSpPr>
          <p:cNvPr id="30" name="Стрелка вниз 29"/>
          <p:cNvSpPr/>
          <p:nvPr/>
        </p:nvSpPr>
        <p:spPr>
          <a:xfrm>
            <a:off x="7713630" y="3920401"/>
            <a:ext cx="322632" cy="280590"/>
          </a:xfrm>
          <a:prstGeom prst="downArrow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err="1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831570" y="6159526"/>
            <a:ext cx="2233245" cy="612990"/>
          </a:xfrm>
          <a:prstGeom prst="roundRect">
            <a:avLst>
              <a:gd name="adj" fmla="val 22337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Сандыбаева</a:t>
            </a:r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Жамила</a:t>
            </a:r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Иманжановна</a:t>
            </a:r>
            <a:endParaRPr lang="ru-RU" sz="10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Ведущий менеджер Отдела бухгалтерского учета и отчетности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069" y="4743249"/>
            <a:ext cx="1099222" cy="13419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552" y="4743249"/>
            <a:ext cx="1131082" cy="1363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659" y="4695570"/>
            <a:ext cx="1131082" cy="13746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3AFA52-638D-4A34-9E5A-51C2570E45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83" y="4743249"/>
            <a:ext cx="1174225" cy="1323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E0AB7F2-FD7D-4FB6-AA48-113C603F4B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93" y="729848"/>
            <a:ext cx="892207" cy="1117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3C1B867-4C35-443D-BCEA-214FA2A468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778169"/>
            <a:ext cx="943200" cy="1069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401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1488" y="224288"/>
            <a:ext cx="6228270" cy="769312"/>
          </a:xfrm>
        </p:spPr>
        <p:txBody>
          <a:bodyPr>
            <a:normAutofit fontScale="90000"/>
          </a:bodyPr>
          <a:lstStyle/>
          <a:p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  <a:t>План преемственности на позиции </a:t>
            </a:r>
            <a:br>
              <a:rPr lang="en-US" sz="3100" b="1" dirty="0">
                <a:solidFill>
                  <a:schemeClr val="tx1"/>
                </a:solidFill>
                <a:latin typeface="+mn-lt"/>
                <a:ea typeface="+mn-ea"/>
              </a:rPr>
            </a:br>
            <a: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  <a:t>Функционального пула</a:t>
            </a:r>
            <a:br>
              <a:rPr lang="ru-RU" sz="3100" b="1" dirty="0">
                <a:solidFill>
                  <a:schemeClr val="tx1"/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b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endParaRPr lang="ru-RU" sz="1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67" y="3828405"/>
            <a:ext cx="9587213" cy="40340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</a:rPr>
              <a:t>ПРЕЕМНИКИ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5018" y="1494526"/>
            <a:ext cx="1826452" cy="639230"/>
          </a:xfrm>
          <a:prstGeom prst="roundRect">
            <a:avLst/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Блок </a:t>
            </a:r>
            <a:r>
              <a:rPr lang="kk-KZ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 производству</a:t>
            </a:r>
            <a:endParaRPr lang="ru-RU" sz="10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Заместитель генерального директора по производству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Тугамбаев </a:t>
            </a:r>
            <a:r>
              <a:rPr lang="ru-RU" sz="10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М.Е</a:t>
            </a:r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9953" y="2248080"/>
            <a:ext cx="9145040" cy="270916"/>
          </a:xfrm>
          <a:prstGeom prst="roundRect">
            <a:avLst/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+mj-lt"/>
              </a:rPr>
              <a:t>ЦЕЛЕВЫЕ ДОЛЖНОСТИ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5018" y="2596149"/>
            <a:ext cx="1850925" cy="597853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Главный геолог Геологического отдела Производственно-технического управления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2920675" y="3259892"/>
            <a:ext cx="355180" cy="514666"/>
          </a:xfrm>
          <a:prstGeom prst="downArrow">
            <a:avLst>
              <a:gd name="adj1" fmla="val 39444"/>
              <a:gd name="adj2" fmla="val 50000"/>
            </a:avLst>
          </a:prstGeom>
          <a:blipFill>
            <a:blip r:embed="rId3"/>
            <a:stretch>
              <a:fillRect/>
            </a:stretch>
          </a:blip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err="1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949249" y="3255532"/>
            <a:ext cx="325636" cy="493627"/>
          </a:xfrm>
          <a:prstGeom prst="downArrow">
            <a:avLst>
              <a:gd name="adj1" fmla="val 39444"/>
              <a:gd name="adj2" fmla="val 50000"/>
            </a:avLst>
          </a:prstGeom>
          <a:blipFill>
            <a:blip r:embed="rId3"/>
            <a:stretch>
              <a:fillRect/>
            </a:stretch>
          </a:blip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err="1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96277" y="2603645"/>
            <a:ext cx="1861124" cy="582862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Начальник Производственно-технического управления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42647" y="5845130"/>
            <a:ext cx="1521393" cy="723229"/>
          </a:xfrm>
          <a:prstGeom prst="roundRect">
            <a:avLst>
              <a:gd name="adj" fmla="val 22337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Алдажуманов</a:t>
            </a:r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Амирхан</a:t>
            </a:r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Ерекеевич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Главный менеджер Геологического отдела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8502" y="258037"/>
            <a:ext cx="2334518" cy="557958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259199" y="5845130"/>
            <a:ext cx="1968771" cy="722564"/>
          </a:xfrm>
          <a:prstGeom prst="roundRect">
            <a:avLst>
              <a:gd name="adj" fmla="val 22337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Башилова Елена Сергеевна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Главный геолог Геологического отдела 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87" y="4507044"/>
            <a:ext cx="891914" cy="1224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" name="Стрелка вниз 28"/>
          <p:cNvSpPr/>
          <p:nvPr/>
        </p:nvSpPr>
        <p:spPr>
          <a:xfrm>
            <a:off x="5901242" y="3243315"/>
            <a:ext cx="355180" cy="514666"/>
          </a:xfrm>
          <a:prstGeom prst="downArrow">
            <a:avLst>
              <a:gd name="adj1" fmla="val 39444"/>
              <a:gd name="adj2" fmla="val 50000"/>
            </a:avLst>
          </a:prstGeom>
          <a:blipFill>
            <a:blip r:embed="rId3"/>
            <a:stretch>
              <a:fillRect/>
            </a:stretch>
          </a:blip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err="1">
              <a:solidFill>
                <a:schemeClr val="accent1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386059" y="2580378"/>
            <a:ext cx="1341833" cy="613624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Директор рудника/филиала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371045" y="5887377"/>
            <a:ext cx="1341833" cy="723229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Калымбетов Жарасхан </a:t>
            </a:r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Жумадинович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kk-KZ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Главный инженер Управления р. Ирколь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875" y="4471710"/>
            <a:ext cx="891914" cy="1191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5" name="Скругленный прямоугольник 34"/>
          <p:cNvSpPr/>
          <p:nvPr/>
        </p:nvSpPr>
        <p:spPr>
          <a:xfrm>
            <a:off x="7711847" y="2606928"/>
            <a:ext cx="1341833" cy="597852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Главный инженер рудника/филиала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7141" y="3258210"/>
            <a:ext cx="423282" cy="588468"/>
          </a:xfrm>
          <a:prstGeom prst="rect">
            <a:avLst/>
          </a:prstGeom>
        </p:spPr>
      </p:pic>
      <p:sp>
        <p:nvSpPr>
          <p:cNvPr id="36" name="Скругленный прямоугольник 35"/>
          <p:cNvSpPr/>
          <p:nvPr/>
        </p:nvSpPr>
        <p:spPr>
          <a:xfrm>
            <a:off x="7106949" y="5898022"/>
            <a:ext cx="1341833" cy="723230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Налибаев</a:t>
            </a:r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Темур</a:t>
            </a:r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Сабырович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kk-KZ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Начальник Производственно-технической службы р. Ирколь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540063" y="5898022"/>
            <a:ext cx="1266338" cy="701941"/>
          </a:xfrm>
          <a:prstGeom prst="roundRect">
            <a:avLst>
              <a:gd name="adj" fmla="val 15530"/>
            </a:avLst>
          </a:prstGeom>
          <a:solidFill>
            <a:srgbClr val="FFC000"/>
          </a:solidFill>
          <a:ln w="28575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Кенегесов</a:t>
            </a:r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Мейрамбек</a:t>
            </a:r>
            <a:r>
              <a:rPr lang="ru-RU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sz="800" b="1" dirty="0" err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Джамилович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kk-KZ" sz="8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Начальник Производственно-технической службы р Семизбай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227" y="4514189"/>
            <a:ext cx="891914" cy="1217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715" y="4514189"/>
            <a:ext cx="906278" cy="1181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23" y="4495916"/>
            <a:ext cx="891914" cy="1214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362EB5F-2A97-42A1-92DE-A100E4B6D9C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56" y="780396"/>
            <a:ext cx="909017" cy="1188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2655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1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  <a:ln w="28575">
          <a:noFill/>
          <a:prstDash val="sysDash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500" dirty="0" err="1" smtClean="0">
            <a:solidFill>
              <a:schemeClr val="accent1">
                <a:lumMod val="7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SC_RU_EDU_test_universal_" id="{0F326A36-4E8E-4D34-8D57-DB4CE51CB6ED}" vid="{895AB5E8-B27E-4E38-B4EF-6EBFE2E5152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13F1AF-44D4-4D29-8344-45133B6B0419}">
  <ds:schemaRefs>
    <ds:schemaRef ds:uri="2547570a-e5f4-4946-a4c3-82580e42479e"/>
    <ds:schemaRef ds:uri="6ee78bd2-4339-4042-adc0-bcc646419980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E9F424-E98D-4A88-8E39-9A1A3DE28C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42FA2-3814-4568-BEB8-FEAFD026D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Универсальный</Template>
  <TotalTime>0</TotalTime>
  <Words>275</Words>
  <Application>Microsoft Office PowerPoint</Application>
  <PresentationFormat>Лист A4 (210x297 мм)</PresentationFormat>
  <Paragraphs>49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 Cn</vt:lpstr>
      <vt:lpstr>Segoe UI Light</vt:lpstr>
      <vt:lpstr>Тема1</vt:lpstr>
      <vt:lpstr>              План преемственности на позиции  Функционального пула            </vt:lpstr>
      <vt:lpstr>           План преемственности на позиции  Функционального пула           </vt:lpstr>
      <vt:lpstr>           План преемственности на позиции  Функционального пула         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2020-10-29T11:30:01Z</dcterms:created>
  <dcterms:modified xsi:type="dcterms:W3CDTF">2023-11-08T10:16:23Z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