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9" r:id="rId2"/>
    <p:sldId id="263" r:id="rId3"/>
    <p:sldId id="264" r:id="rId4"/>
    <p:sldId id="265" r:id="rId5"/>
    <p:sldId id="266" r:id="rId6"/>
  </p:sldIdLst>
  <p:sldSz cx="12192000" cy="6858000"/>
  <p:notesSz cx="6799263" cy="9875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9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55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0B5120-F9C1-4B61-8309-F851718CA018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296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27" y="4752747"/>
            <a:ext cx="5439410" cy="38886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80333"/>
            <a:ext cx="2946347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1342" y="9380333"/>
            <a:ext cx="2946347" cy="4955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DF2C69-5254-4D47-AF92-1574AD636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833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63CDE-F4CD-4B08-A768-862BC3510FD4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726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63CDE-F4CD-4B08-A768-862BC3510FD4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7365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63CDE-F4CD-4B08-A768-862BC3510FD4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79592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63CDE-F4CD-4B08-A768-862BC3510FD4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93447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63CDE-F4CD-4B08-A768-862BC3510FD4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233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27557-426C-4891-AB04-FB8A9CE9D43C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6C66-C3D5-4E28-915A-E9689B642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199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27557-426C-4891-AB04-FB8A9CE9D43C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6C66-C3D5-4E28-915A-E9689B642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949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27557-426C-4891-AB04-FB8A9CE9D43C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6C66-C3D5-4E28-915A-E9689B642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348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27557-426C-4891-AB04-FB8A9CE9D43C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6C66-C3D5-4E28-915A-E9689B642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830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27557-426C-4891-AB04-FB8A9CE9D43C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6C66-C3D5-4E28-915A-E9689B642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940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27557-426C-4891-AB04-FB8A9CE9D43C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6C66-C3D5-4E28-915A-E9689B642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811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27557-426C-4891-AB04-FB8A9CE9D43C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6C66-C3D5-4E28-915A-E9689B642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824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27557-426C-4891-AB04-FB8A9CE9D43C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6C66-C3D5-4E28-915A-E9689B642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522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27557-426C-4891-AB04-FB8A9CE9D43C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6C66-C3D5-4E28-915A-E9689B642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280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27557-426C-4891-AB04-FB8A9CE9D43C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6C66-C3D5-4E28-915A-E9689B642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392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27557-426C-4891-AB04-FB8A9CE9D43C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36C66-C3D5-4E28-915A-E9689B642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002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27557-426C-4891-AB04-FB8A9CE9D43C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36C66-C3D5-4E28-915A-E9689B6425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522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g"/><Relationship Id="rId3" Type="http://schemas.openxmlformats.org/officeDocument/2006/relationships/image" Target="../media/image1.png"/><Relationship Id="rId7" Type="http://schemas.openxmlformats.org/officeDocument/2006/relationships/image" Target="../media/image1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7.png"/><Relationship Id="rId9" Type="http://schemas.openxmlformats.org/officeDocument/2006/relationships/image" Target="../media/image17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image" Target="../media/image1.png"/><Relationship Id="rId7" Type="http://schemas.openxmlformats.org/officeDocument/2006/relationships/image" Target="../media/image19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eg"/><Relationship Id="rId5" Type="http://schemas.openxmlformats.org/officeDocument/2006/relationships/image" Target="../media/image13.jpeg"/><Relationship Id="rId4" Type="http://schemas.openxmlformats.org/officeDocument/2006/relationships/image" Target="../media/image7.png"/><Relationship Id="rId9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448800" y="6501267"/>
            <a:ext cx="2743200" cy="365125"/>
          </a:xfrm>
        </p:spPr>
        <p:txBody>
          <a:bodyPr/>
          <a:lstStyle/>
          <a:p>
            <a:fld id="{8A339E68-DAFE-4F03-B48C-026415F06863}" type="slidenum">
              <a:rPr lang="ru-RU" smtClean="0">
                <a:solidFill>
                  <a:schemeClr val="bg1"/>
                </a:solidFill>
              </a:rPr>
              <a:pPr/>
              <a:t>1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0" y="-20966"/>
            <a:ext cx="12192000" cy="57828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План преемственности на позиции Функционального пула</a:t>
            </a:r>
          </a:p>
        </p:txBody>
      </p:sp>
      <p:pic>
        <p:nvPicPr>
          <p:cNvPr id="26" name="Рисунок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45811" y="46239"/>
            <a:ext cx="1459514" cy="443873"/>
          </a:xfrm>
          <a:prstGeom prst="rect">
            <a:avLst/>
          </a:prstGeom>
        </p:spPr>
      </p:pic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4755699E-3539-4C54-8FD5-4B833AA0212D}"/>
              </a:ext>
            </a:extLst>
          </p:cNvPr>
          <p:cNvSpPr/>
          <p:nvPr/>
        </p:nvSpPr>
        <p:spPr>
          <a:xfrm>
            <a:off x="10122794" y="662157"/>
            <a:ext cx="188253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kk-KZ" sz="1100" dirty="0"/>
              <a:t>Приложение №3 к Приказу № </a:t>
            </a:r>
            <a:r>
              <a:rPr lang="ru-RU" sz="1100" dirty="0"/>
              <a:t>____ от ______г.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BFB7A626-5FF0-4661-A378-623DF938C77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2966" y="636711"/>
            <a:ext cx="1132615" cy="1192732"/>
          </a:xfrm>
          <a:prstGeom prst="rect">
            <a:avLst/>
          </a:prstGeom>
        </p:spPr>
      </p:pic>
      <p:sp>
        <p:nvSpPr>
          <p:cNvPr id="27" name="Скругленный прямоугольник 16">
            <a:extLst>
              <a:ext uri="{FF2B5EF4-FFF2-40B4-BE49-F238E27FC236}">
                <a16:creationId xmlns:a16="http://schemas.microsoft.com/office/drawing/2014/main" id="{CEC3F92F-7335-4DFF-AF26-713BA64CA300}"/>
              </a:ext>
            </a:extLst>
          </p:cNvPr>
          <p:cNvSpPr/>
          <p:nvPr/>
        </p:nvSpPr>
        <p:spPr>
          <a:xfrm>
            <a:off x="4178774" y="1873221"/>
            <a:ext cx="3944849" cy="535725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Блок Генерального директора</a:t>
            </a:r>
          </a:p>
          <a:p>
            <a:pPr algn="ctr"/>
            <a:r>
              <a:rPr lang="ru-RU" sz="1100" b="1" dirty="0" err="1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Сатанов</a:t>
            </a: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Биржан Булатович</a:t>
            </a:r>
          </a:p>
        </p:txBody>
      </p:sp>
      <p:sp>
        <p:nvSpPr>
          <p:cNvPr id="29" name="Скругленный прямоугольник 20">
            <a:extLst>
              <a:ext uri="{FF2B5EF4-FFF2-40B4-BE49-F238E27FC236}">
                <a16:creationId xmlns:a16="http://schemas.microsoft.com/office/drawing/2014/main" id="{DEF14E02-3DCD-44E8-9304-0A99BD13340B}"/>
              </a:ext>
            </a:extLst>
          </p:cNvPr>
          <p:cNvSpPr/>
          <p:nvPr/>
        </p:nvSpPr>
        <p:spPr>
          <a:xfrm>
            <a:off x="364743" y="2479833"/>
            <a:ext cx="11653632" cy="29091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>
                <a:solidFill>
                  <a:schemeClr val="tx1"/>
                </a:solidFill>
                <a:latin typeface="+mj-lt"/>
              </a:rPr>
              <a:t>ЦЕЛЕВЫЕ ДОЛЖНОСТИ</a:t>
            </a:r>
          </a:p>
        </p:txBody>
      </p:sp>
      <p:sp>
        <p:nvSpPr>
          <p:cNvPr id="32" name="Скругленный прямоугольник 21">
            <a:extLst>
              <a:ext uri="{FF2B5EF4-FFF2-40B4-BE49-F238E27FC236}">
                <a16:creationId xmlns:a16="http://schemas.microsoft.com/office/drawing/2014/main" id="{9A14C14D-3130-44CC-86BF-9A14580305AC}"/>
              </a:ext>
            </a:extLst>
          </p:cNvPr>
          <p:cNvSpPr/>
          <p:nvPr/>
        </p:nvSpPr>
        <p:spPr>
          <a:xfrm>
            <a:off x="544871" y="2925075"/>
            <a:ext cx="2831375" cy="653645"/>
          </a:xfrm>
          <a:prstGeom prst="roundRect">
            <a:avLst>
              <a:gd name="adj" fmla="val 15530"/>
            </a:avLst>
          </a:prstGeom>
          <a:solidFill>
            <a:schemeClr val="bg2">
              <a:lumMod val="90000"/>
            </a:schemeClr>
          </a:solid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Директор </a:t>
            </a:r>
          </a:p>
          <a:p>
            <a:pPr algn="ctr"/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Д</a:t>
            </a:r>
            <a:r>
              <a:rPr lang="kk-KZ" sz="12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епартамента</a:t>
            </a:r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  <a:r>
              <a:rPr lang="en-US" sz="12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HR</a:t>
            </a:r>
            <a:endParaRPr lang="ru-RU" sz="1200" b="1" dirty="0">
              <a:solidFill>
                <a:schemeClr val="tx2">
                  <a:lumMod val="7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33" name="Скругленный прямоугольник 21">
            <a:extLst>
              <a:ext uri="{FF2B5EF4-FFF2-40B4-BE49-F238E27FC236}">
                <a16:creationId xmlns:a16="http://schemas.microsoft.com/office/drawing/2014/main" id="{6F3DE3CF-C17E-4A21-BD6C-F7F23B443F62}"/>
              </a:ext>
            </a:extLst>
          </p:cNvPr>
          <p:cNvSpPr/>
          <p:nvPr/>
        </p:nvSpPr>
        <p:spPr>
          <a:xfrm>
            <a:off x="8815756" y="2905970"/>
            <a:ext cx="3076818" cy="617719"/>
          </a:xfrm>
          <a:prstGeom prst="roundRect">
            <a:avLst>
              <a:gd name="adj" fmla="val 15530"/>
            </a:avLst>
          </a:prstGeom>
          <a:solidFill>
            <a:schemeClr val="bg2">
              <a:lumMod val="90000"/>
            </a:schemeClr>
          </a:solid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Директор </a:t>
            </a:r>
          </a:p>
          <a:p>
            <a:pPr algn="ctr"/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Департамента закупок</a:t>
            </a:r>
          </a:p>
        </p:txBody>
      </p:sp>
      <p:sp>
        <p:nvSpPr>
          <p:cNvPr id="35" name="Скругленный прямоугольник 21">
            <a:extLst>
              <a:ext uri="{FF2B5EF4-FFF2-40B4-BE49-F238E27FC236}">
                <a16:creationId xmlns:a16="http://schemas.microsoft.com/office/drawing/2014/main" id="{C41C6D93-AE8C-46D8-A9DB-6ABB2140AB5C}"/>
              </a:ext>
            </a:extLst>
          </p:cNvPr>
          <p:cNvSpPr/>
          <p:nvPr/>
        </p:nvSpPr>
        <p:spPr>
          <a:xfrm>
            <a:off x="3835494" y="2945965"/>
            <a:ext cx="4288129" cy="576602"/>
          </a:xfrm>
          <a:prstGeom prst="roundRect">
            <a:avLst>
              <a:gd name="adj" fmla="val 15530"/>
            </a:avLst>
          </a:prstGeom>
          <a:solidFill>
            <a:schemeClr val="bg2">
              <a:lumMod val="90000"/>
            </a:schemeClr>
          </a:solid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Директор </a:t>
            </a:r>
          </a:p>
          <a:p>
            <a:pPr algn="ctr"/>
            <a:r>
              <a:rPr lang="ru-RU" sz="1200" b="1" dirty="0" err="1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Юридическ</a:t>
            </a:r>
            <a:r>
              <a:rPr lang="kk-KZ" sz="12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ого</a:t>
            </a:r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Департамента</a:t>
            </a:r>
          </a:p>
        </p:txBody>
      </p:sp>
      <p:pic>
        <p:nvPicPr>
          <p:cNvPr id="37" name="Рисунок 36">
            <a:extLst>
              <a:ext uri="{FF2B5EF4-FFF2-40B4-BE49-F238E27FC236}">
                <a16:creationId xmlns:a16="http://schemas.microsoft.com/office/drawing/2014/main" id="{C6ADC077-E07C-4D70-9A7E-CD128E5C791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498" y="4263444"/>
            <a:ext cx="1041229" cy="1368326"/>
          </a:xfrm>
          <a:prstGeom prst="rect">
            <a:avLst/>
          </a:prstGeom>
        </p:spPr>
      </p:pic>
      <p:sp>
        <p:nvSpPr>
          <p:cNvPr id="38" name="Скругленный прямоугольник 27">
            <a:extLst>
              <a:ext uri="{FF2B5EF4-FFF2-40B4-BE49-F238E27FC236}">
                <a16:creationId xmlns:a16="http://schemas.microsoft.com/office/drawing/2014/main" id="{D0253FDD-7131-451E-A9B3-6867D5B9F5B8}"/>
              </a:ext>
            </a:extLst>
          </p:cNvPr>
          <p:cNvSpPr/>
          <p:nvPr/>
        </p:nvSpPr>
        <p:spPr>
          <a:xfrm>
            <a:off x="681773" y="5880587"/>
            <a:ext cx="2255822" cy="627219"/>
          </a:xfrm>
          <a:prstGeom prst="roundRect">
            <a:avLst>
              <a:gd name="adj" fmla="val 22337"/>
            </a:avLst>
          </a:prstGeom>
          <a:solidFill>
            <a:schemeClr val="bg2">
              <a:lumMod val="90000"/>
            </a:schemeClr>
          </a:solid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Бабанова Алия Муратовна </a:t>
            </a:r>
          </a:p>
          <a:p>
            <a:pPr algn="ctr"/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Главный менеджер</a:t>
            </a:r>
          </a:p>
          <a:p>
            <a:pPr algn="ctr"/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Д</a:t>
            </a:r>
            <a:r>
              <a:rPr lang="kk-KZ" sz="11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епартамента</a:t>
            </a: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HR</a:t>
            </a:r>
            <a:endParaRPr lang="ru-RU" sz="1100" b="1" dirty="0">
              <a:solidFill>
                <a:schemeClr val="tx2">
                  <a:lumMod val="7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pic>
        <p:nvPicPr>
          <p:cNvPr id="39" name="Рисунок 38">
            <a:extLst>
              <a:ext uri="{FF2B5EF4-FFF2-40B4-BE49-F238E27FC236}">
                <a16:creationId xmlns:a16="http://schemas.microsoft.com/office/drawing/2014/main" id="{E66A22A0-65ED-4B8B-9A00-1FBB0ED3E28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5197" y="4283115"/>
            <a:ext cx="1041228" cy="1418828"/>
          </a:xfrm>
          <a:prstGeom prst="rect">
            <a:avLst/>
          </a:prstGeom>
        </p:spPr>
      </p:pic>
      <p:sp>
        <p:nvSpPr>
          <p:cNvPr id="40" name="Скругленный прямоугольник 27">
            <a:extLst>
              <a:ext uri="{FF2B5EF4-FFF2-40B4-BE49-F238E27FC236}">
                <a16:creationId xmlns:a16="http://schemas.microsoft.com/office/drawing/2014/main" id="{72FF210F-AB6B-4872-A286-6D72BBA5F646}"/>
              </a:ext>
            </a:extLst>
          </p:cNvPr>
          <p:cNvSpPr/>
          <p:nvPr/>
        </p:nvSpPr>
        <p:spPr>
          <a:xfrm>
            <a:off x="9123211" y="5843911"/>
            <a:ext cx="2743200" cy="627219"/>
          </a:xfrm>
          <a:prstGeom prst="roundRect">
            <a:avLst>
              <a:gd name="adj" fmla="val 22337"/>
            </a:avLst>
          </a:prstGeom>
          <a:solidFill>
            <a:schemeClr val="bg2">
              <a:lumMod val="90000"/>
            </a:schemeClr>
          </a:solid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Ибраева Динара </a:t>
            </a:r>
            <a:r>
              <a:rPr lang="ru-RU" sz="1100" b="1" dirty="0" err="1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Амангалиевна</a:t>
            </a: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               Главный менеджер</a:t>
            </a:r>
          </a:p>
          <a:p>
            <a:pPr algn="ctr"/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Д</a:t>
            </a:r>
            <a:r>
              <a:rPr lang="kk-KZ" sz="11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епартамента</a:t>
            </a: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  <a:r>
              <a:rPr lang="kk-KZ" sz="11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закупок</a:t>
            </a:r>
            <a:endParaRPr lang="ru-RU" sz="1100" b="1" dirty="0">
              <a:solidFill>
                <a:schemeClr val="tx2">
                  <a:lumMod val="7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pic>
        <p:nvPicPr>
          <p:cNvPr id="41" name="Рисунок 40">
            <a:extLst>
              <a:ext uri="{FF2B5EF4-FFF2-40B4-BE49-F238E27FC236}">
                <a16:creationId xmlns:a16="http://schemas.microsoft.com/office/drawing/2014/main" id="{38C6F718-D2C9-4006-940C-B557B0E7F60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8774" y="4280375"/>
            <a:ext cx="1041229" cy="1421568"/>
          </a:xfrm>
          <a:prstGeom prst="rect">
            <a:avLst/>
          </a:prstGeom>
        </p:spPr>
      </p:pic>
      <p:pic>
        <p:nvPicPr>
          <p:cNvPr id="42" name="Рисунок 41">
            <a:extLst>
              <a:ext uri="{FF2B5EF4-FFF2-40B4-BE49-F238E27FC236}">
                <a16:creationId xmlns:a16="http://schemas.microsoft.com/office/drawing/2014/main" id="{DB5F6D0A-ABAC-4C2F-B8EF-6DB6D229D37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9777" y="4234693"/>
            <a:ext cx="1041228" cy="1425827"/>
          </a:xfrm>
          <a:prstGeom prst="rect">
            <a:avLst/>
          </a:prstGeom>
        </p:spPr>
      </p:pic>
      <p:sp>
        <p:nvSpPr>
          <p:cNvPr id="44" name="Скругленный прямоугольник 27">
            <a:extLst>
              <a:ext uri="{FF2B5EF4-FFF2-40B4-BE49-F238E27FC236}">
                <a16:creationId xmlns:a16="http://schemas.microsoft.com/office/drawing/2014/main" id="{76D3343C-8890-426A-8FEC-3581D4EDCB5C}"/>
              </a:ext>
            </a:extLst>
          </p:cNvPr>
          <p:cNvSpPr/>
          <p:nvPr/>
        </p:nvSpPr>
        <p:spPr>
          <a:xfrm>
            <a:off x="3363489" y="5874048"/>
            <a:ext cx="2274124" cy="627219"/>
          </a:xfrm>
          <a:prstGeom prst="roundRect">
            <a:avLst>
              <a:gd name="adj" fmla="val 22337"/>
            </a:avLst>
          </a:prstGeom>
          <a:solidFill>
            <a:schemeClr val="bg2">
              <a:lumMod val="90000"/>
            </a:schemeClr>
          </a:solid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err="1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Едрисов</a:t>
            </a:r>
            <a:r>
              <a:rPr lang="ru-RU" sz="10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  <a:r>
              <a:rPr lang="ru-RU" sz="1000" b="1" dirty="0" err="1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Алмас</a:t>
            </a:r>
            <a:r>
              <a:rPr lang="ru-RU" sz="10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  <a:r>
              <a:rPr lang="ru-RU" sz="1000" b="1" dirty="0" err="1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Алимович</a:t>
            </a:r>
            <a:r>
              <a:rPr lang="ru-RU" sz="10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                     Главный менеджер</a:t>
            </a:r>
          </a:p>
          <a:p>
            <a:pPr algn="ctr"/>
            <a:r>
              <a:rPr lang="ru-RU" sz="10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Юридического Д</a:t>
            </a:r>
            <a:r>
              <a:rPr lang="kk-KZ" sz="10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епартамента</a:t>
            </a:r>
            <a:r>
              <a:rPr lang="ru-RU" sz="10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</a:p>
        </p:txBody>
      </p:sp>
      <p:sp>
        <p:nvSpPr>
          <p:cNvPr id="45" name="Скругленный прямоугольник 27">
            <a:extLst>
              <a:ext uri="{FF2B5EF4-FFF2-40B4-BE49-F238E27FC236}">
                <a16:creationId xmlns:a16="http://schemas.microsoft.com/office/drawing/2014/main" id="{46FE6B43-5C90-4F86-A37F-2A4ABBFFD9F3}"/>
              </a:ext>
            </a:extLst>
          </p:cNvPr>
          <p:cNvSpPr/>
          <p:nvPr/>
        </p:nvSpPr>
        <p:spPr>
          <a:xfrm>
            <a:off x="6063507" y="5880587"/>
            <a:ext cx="2233768" cy="627219"/>
          </a:xfrm>
          <a:prstGeom prst="roundRect">
            <a:avLst>
              <a:gd name="adj" fmla="val 22337"/>
            </a:avLst>
          </a:prstGeom>
          <a:solidFill>
            <a:schemeClr val="bg2">
              <a:lumMod val="90000"/>
            </a:schemeClr>
          </a:solid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Тян Алексей Эдуардович Офицер по</a:t>
            </a:r>
          </a:p>
          <a:p>
            <a:pPr algn="ctr"/>
            <a:r>
              <a:rPr lang="ru-RU" sz="10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комплаенс</a:t>
            </a:r>
          </a:p>
        </p:txBody>
      </p:sp>
      <p:sp>
        <p:nvSpPr>
          <p:cNvPr id="46" name="Скругленный прямоугольник 20">
            <a:extLst>
              <a:ext uri="{FF2B5EF4-FFF2-40B4-BE49-F238E27FC236}">
                <a16:creationId xmlns:a16="http://schemas.microsoft.com/office/drawing/2014/main" id="{55F69FBB-29FF-41AC-8DDF-9FF47E67AED7}"/>
              </a:ext>
            </a:extLst>
          </p:cNvPr>
          <p:cNvSpPr/>
          <p:nvPr/>
        </p:nvSpPr>
        <p:spPr>
          <a:xfrm>
            <a:off x="351692" y="3609390"/>
            <a:ext cx="11679735" cy="21814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>
                <a:solidFill>
                  <a:schemeClr val="tx1"/>
                </a:solidFill>
                <a:latin typeface="+mj-lt"/>
              </a:rPr>
              <a:t>ПРЕЕМНИКИ</a:t>
            </a:r>
          </a:p>
        </p:txBody>
      </p:sp>
      <p:sp>
        <p:nvSpPr>
          <p:cNvPr id="47" name="Стрелка вниз 34">
            <a:extLst>
              <a:ext uri="{FF2B5EF4-FFF2-40B4-BE49-F238E27FC236}">
                <a16:creationId xmlns:a16="http://schemas.microsoft.com/office/drawing/2014/main" id="{1CDE3568-BEF6-4221-9C21-10C18425C3E3}"/>
              </a:ext>
            </a:extLst>
          </p:cNvPr>
          <p:cNvSpPr/>
          <p:nvPr/>
        </p:nvSpPr>
        <p:spPr>
          <a:xfrm>
            <a:off x="1659481" y="3915423"/>
            <a:ext cx="300404" cy="227383"/>
          </a:xfrm>
          <a:prstGeom prst="downArrow">
            <a:avLst/>
          </a:prstGeom>
          <a:blipFill>
            <a:blip r:embed="rId9"/>
            <a:stretch>
              <a:fillRect/>
            </a:stretch>
          </a:blip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500" dirty="0" err="1">
              <a:solidFill>
                <a:schemeClr val="accent1">
                  <a:lumMod val="7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48" name="Стрелка вниз 34">
            <a:extLst>
              <a:ext uri="{FF2B5EF4-FFF2-40B4-BE49-F238E27FC236}">
                <a16:creationId xmlns:a16="http://schemas.microsoft.com/office/drawing/2014/main" id="{9EBD69E9-951A-4FFC-A40D-FE66958C7F9F}"/>
              </a:ext>
            </a:extLst>
          </p:cNvPr>
          <p:cNvSpPr/>
          <p:nvPr/>
        </p:nvSpPr>
        <p:spPr>
          <a:xfrm>
            <a:off x="4699389" y="3871898"/>
            <a:ext cx="300404" cy="227383"/>
          </a:xfrm>
          <a:prstGeom prst="downArrow">
            <a:avLst/>
          </a:prstGeom>
          <a:blipFill>
            <a:blip r:embed="rId9"/>
            <a:stretch>
              <a:fillRect/>
            </a:stretch>
          </a:blip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500" dirty="0" err="1">
              <a:solidFill>
                <a:schemeClr val="accent1">
                  <a:lumMod val="7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49" name="Стрелка вниз 34">
            <a:extLst>
              <a:ext uri="{FF2B5EF4-FFF2-40B4-BE49-F238E27FC236}">
                <a16:creationId xmlns:a16="http://schemas.microsoft.com/office/drawing/2014/main" id="{DA6E5380-2DCB-45A3-BE7E-911B56C7499C}"/>
              </a:ext>
            </a:extLst>
          </p:cNvPr>
          <p:cNvSpPr/>
          <p:nvPr/>
        </p:nvSpPr>
        <p:spPr>
          <a:xfrm>
            <a:off x="6825823" y="3890698"/>
            <a:ext cx="300404" cy="227383"/>
          </a:xfrm>
          <a:prstGeom prst="downArrow">
            <a:avLst/>
          </a:prstGeom>
          <a:blipFill>
            <a:blip r:embed="rId9"/>
            <a:stretch>
              <a:fillRect/>
            </a:stretch>
          </a:blip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500" dirty="0" err="1">
              <a:solidFill>
                <a:schemeClr val="accent1">
                  <a:lumMod val="7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50" name="Стрелка вниз 34">
            <a:extLst>
              <a:ext uri="{FF2B5EF4-FFF2-40B4-BE49-F238E27FC236}">
                <a16:creationId xmlns:a16="http://schemas.microsoft.com/office/drawing/2014/main" id="{BC0FB765-5619-475C-A846-6FE59D0C55A1}"/>
              </a:ext>
            </a:extLst>
          </p:cNvPr>
          <p:cNvSpPr/>
          <p:nvPr/>
        </p:nvSpPr>
        <p:spPr>
          <a:xfrm>
            <a:off x="10354165" y="3920954"/>
            <a:ext cx="300404" cy="227383"/>
          </a:xfrm>
          <a:prstGeom prst="downArrow">
            <a:avLst/>
          </a:prstGeom>
          <a:blipFill>
            <a:blip r:embed="rId9"/>
            <a:stretch>
              <a:fillRect/>
            </a:stretch>
          </a:blip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500" dirty="0" err="1">
              <a:solidFill>
                <a:schemeClr val="accent1">
                  <a:lumMod val="7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551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448800" y="6501267"/>
            <a:ext cx="2743200" cy="365125"/>
          </a:xfrm>
        </p:spPr>
        <p:txBody>
          <a:bodyPr/>
          <a:lstStyle/>
          <a:p>
            <a:fld id="{8A339E68-DAFE-4F03-B48C-026415F06863}" type="slidenum">
              <a:rPr lang="ru-RU" smtClean="0">
                <a:solidFill>
                  <a:schemeClr val="bg1"/>
                </a:solidFill>
              </a:rPr>
              <a:pPr/>
              <a:t>2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0" y="-20966"/>
            <a:ext cx="12192000" cy="57828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План преемственности на позиции Функционального пула</a:t>
            </a:r>
          </a:p>
        </p:txBody>
      </p:sp>
      <p:pic>
        <p:nvPicPr>
          <p:cNvPr id="26" name="Рисунок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45811" y="46239"/>
            <a:ext cx="1459514" cy="443873"/>
          </a:xfrm>
          <a:prstGeom prst="rect">
            <a:avLst/>
          </a:prstGeom>
        </p:spPr>
      </p:pic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4755699E-3539-4C54-8FD5-4B833AA0212D}"/>
              </a:ext>
            </a:extLst>
          </p:cNvPr>
          <p:cNvSpPr/>
          <p:nvPr/>
        </p:nvSpPr>
        <p:spPr>
          <a:xfrm>
            <a:off x="10122794" y="662157"/>
            <a:ext cx="188253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kk-KZ" sz="1100" dirty="0"/>
              <a:t>Приложение №3 к Приказу № </a:t>
            </a:r>
            <a:r>
              <a:rPr lang="ru-RU" sz="1100" dirty="0"/>
              <a:t>____ от ______г.</a:t>
            </a:r>
          </a:p>
        </p:txBody>
      </p:sp>
      <p:sp>
        <p:nvSpPr>
          <p:cNvPr id="27" name="Скругленный прямоугольник 16">
            <a:extLst>
              <a:ext uri="{FF2B5EF4-FFF2-40B4-BE49-F238E27FC236}">
                <a16:creationId xmlns:a16="http://schemas.microsoft.com/office/drawing/2014/main" id="{CEC3F92F-7335-4DFF-AF26-713BA64CA300}"/>
              </a:ext>
            </a:extLst>
          </p:cNvPr>
          <p:cNvSpPr/>
          <p:nvPr/>
        </p:nvSpPr>
        <p:spPr>
          <a:xfrm>
            <a:off x="3363490" y="1873408"/>
            <a:ext cx="5452266" cy="535725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Блок Заместителя генерального директора по экономике</a:t>
            </a:r>
          </a:p>
          <a:p>
            <a:pPr algn="ctr"/>
            <a:r>
              <a:rPr lang="ru-RU" sz="1100" b="1" dirty="0" err="1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Бердигулов</a:t>
            </a: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 Алмат </a:t>
            </a:r>
            <a:r>
              <a:rPr lang="ru-RU" sz="1100" b="1" dirty="0" err="1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Кудайбергенович</a:t>
            </a:r>
            <a:endParaRPr lang="ru-RU" sz="1100" b="1" dirty="0">
              <a:solidFill>
                <a:schemeClr val="tx2">
                  <a:lumMod val="7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29" name="Скругленный прямоугольник 20">
            <a:extLst>
              <a:ext uri="{FF2B5EF4-FFF2-40B4-BE49-F238E27FC236}">
                <a16:creationId xmlns:a16="http://schemas.microsoft.com/office/drawing/2014/main" id="{DEF14E02-3DCD-44E8-9304-0A99BD13340B}"/>
              </a:ext>
            </a:extLst>
          </p:cNvPr>
          <p:cNvSpPr/>
          <p:nvPr/>
        </p:nvSpPr>
        <p:spPr>
          <a:xfrm>
            <a:off x="364743" y="2479833"/>
            <a:ext cx="11653632" cy="29091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>
                <a:solidFill>
                  <a:schemeClr val="tx1"/>
                </a:solidFill>
                <a:latin typeface="+mj-lt"/>
              </a:rPr>
              <a:t>ЦЕЛЕВЫЕ ДОЛЖНОСТИ</a:t>
            </a:r>
          </a:p>
        </p:txBody>
      </p:sp>
      <p:sp>
        <p:nvSpPr>
          <p:cNvPr id="32" name="Скругленный прямоугольник 21">
            <a:extLst>
              <a:ext uri="{FF2B5EF4-FFF2-40B4-BE49-F238E27FC236}">
                <a16:creationId xmlns:a16="http://schemas.microsoft.com/office/drawing/2014/main" id="{9A14C14D-3130-44CC-86BF-9A14580305AC}"/>
              </a:ext>
            </a:extLst>
          </p:cNvPr>
          <p:cNvSpPr/>
          <p:nvPr/>
        </p:nvSpPr>
        <p:spPr>
          <a:xfrm>
            <a:off x="896564" y="2969869"/>
            <a:ext cx="3656232" cy="653645"/>
          </a:xfrm>
          <a:prstGeom prst="roundRect">
            <a:avLst>
              <a:gd name="adj" fmla="val 15530"/>
            </a:avLst>
          </a:prstGeom>
          <a:solidFill>
            <a:schemeClr val="bg2">
              <a:lumMod val="90000"/>
            </a:schemeClr>
          </a:solid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Директор </a:t>
            </a:r>
          </a:p>
          <a:p>
            <a:pPr algn="ctr"/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Департамента экономики и планирования</a:t>
            </a:r>
          </a:p>
        </p:txBody>
      </p:sp>
      <p:sp>
        <p:nvSpPr>
          <p:cNvPr id="35" name="Скругленный прямоугольник 21">
            <a:extLst>
              <a:ext uri="{FF2B5EF4-FFF2-40B4-BE49-F238E27FC236}">
                <a16:creationId xmlns:a16="http://schemas.microsoft.com/office/drawing/2014/main" id="{C41C6D93-AE8C-46D8-A9DB-6ABB2140AB5C}"/>
              </a:ext>
            </a:extLst>
          </p:cNvPr>
          <p:cNvSpPr/>
          <p:nvPr/>
        </p:nvSpPr>
        <p:spPr>
          <a:xfrm>
            <a:off x="6560596" y="2978409"/>
            <a:ext cx="3985215" cy="653645"/>
          </a:xfrm>
          <a:prstGeom prst="roundRect">
            <a:avLst>
              <a:gd name="adj" fmla="val 15530"/>
            </a:avLst>
          </a:prstGeom>
          <a:solidFill>
            <a:schemeClr val="bg2">
              <a:lumMod val="90000"/>
            </a:schemeClr>
          </a:solid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Директор </a:t>
            </a:r>
          </a:p>
          <a:p>
            <a:pPr algn="ctr"/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Департамента сбыта и экспортного контроля</a:t>
            </a:r>
          </a:p>
        </p:txBody>
      </p:sp>
      <p:sp>
        <p:nvSpPr>
          <p:cNvPr id="38" name="Скругленный прямоугольник 27">
            <a:extLst>
              <a:ext uri="{FF2B5EF4-FFF2-40B4-BE49-F238E27FC236}">
                <a16:creationId xmlns:a16="http://schemas.microsoft.com/office/drawing/2014/main" id="{D0253FDD-7131-451E-A9B3-6867D5B9F5B8}"/>
              </a:ext>
            </a:extLst>
          </p:cNvPr>
          <p:cNvSpPr/>
          <p:nvPr/>
        </p:nvSpPr>
        <p:spPr>
          <a:xfrm>
            <a:off x="1090897" y="5960565"/>
            <a:ext cx="3130572" cy="627219"/>
          </a:xfrm>
          <a:prstGeom prst="roundRect">
            <a:avLst>
              <a:gd name="adj" fmla="val 22337"/>
            </a:avLst>
          </a:prstGeom>
          <a:solidFill>
            <a:schemeClr val="bg2">
              <a:lumMod val="90000"/>
            </a:schemeClr>
          </a:solid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err="1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Сандыбай</a:t>
            </a: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  <a:r>
              <a:rPr lang="ru-RU" sz="1100" b="1" dirty="0" err="1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Нұрсұлтан</a:t>
            </a: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  <a:r>
              <a:rPr lang="ru-RU" sz="1100" b="1" dirty="0" err="1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Майтанұлы</a:t>
            </a:r>
            <a:endParaRPr lang="ru-RU" sz="1100" b="1" dirty="0">
              <a:solidFill>
                <a:schemeClr val="tx2">
                  <a:lumMod val="7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pPr algn="ctr"/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Главный менеджер Департамента экономики и планирования</a:t>
            </a:r>
          </a:p>
        </p:txBody>
      </p:sp>
      <p:sp>
        <p:nvSpPr>
          <p:cNvPr id="44" name="Скругленный прямоугольник 27">
            <a:extLst>
              <a:ext uri="{FF2B5EF4-FFF2-40B4-BE49-F238E27FC236}">
                <a16:creationId xmlns:a16="http://schemas.microsoft.com/office/drawing/2014/main" id="{76D3343C-8890-426A-8FEC-3581D4EDCB5C}"/>
              </a:ext>
            </a:extLst>
          </p:cNvPr>
          <p:cNvSpPr/>
          <p:nvPr/>
        </p:nvSpPr>
        <p:spPr>
          <a:xfrm>
            <a:off x="7147620" y="5948625"/>
            <a:ext cx="3234337" cy="627219"/>
          </a:xfrm>
          <a:prstGeom prst="roundRect">
            <a:avLst>
              <a:gd name="adj" fmla="val 22337"/>
            </a:avLst>
          </a:prstGeom>
          <a:solidFill>
            <a:schemeClr val="bg2">
              <a:lumMod val="90000"/>
            </a:schemeClr>
          </a:solid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Юсупов Сабит </a:t>
            </a:r>
            <a:r>
              <a:rPr lang="ru-RU" sz="1100" b="1" dirty="0" err="1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Хамитович</a:t>
            </a: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     </a:t>
            </a:r>
          </a:p>
          <a:p>
            <a:pPr algn="ctr"/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Главный менеджер Департамента сбыта и экспортного контроля </a:t>
            </a:r>
          </a:p>
        </p:txBody>
      </p:sp>
      <p:sp>
        <p:nvSpPr>
          <p:cNvPr id="46" name="Скругленный прямоугольник 20">
            <a:extLst>
              <a:ext uri="{FF2B5EF4-FFF2-40B4-BE49-F238E27FC236}">
                <a16:creationId xmlns:a16="http://schemas.microsoft.com/office/drawing/2014/main" id="{55F69FBB-29FF-41AC-8DDF-9FF47E67AED7}"/>
              </a:ext>
            </a:extLst>
          </p:cNvPr>
          <p:cNvSpPr/>
          <p:nvPr/>
        </p:nvSpPr>
        <p:spPr>
          <a:xfrm>
            <a:off x="338640" y="3735195"/>
            <a:ext cx="11679735" cy="32436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>
                <a:solidFill>
                  <a:schemeClr val="tx1"/>
                </a:solidFill>
                <a:latin typeface="+mj-lt"/>
              </a:rPr>
              <a:t>ПРЕЕМНИКИ</a:t>
            </a:r>
          </a:p>
        </p:txBody>
      </p:sp>
      <p:sp>
        <p:nvSpPr>
          <p:cNvPr id="47" name="Стрелка вниз 34">
            <a:extLst>
              <a:ext uri="{FF2B5EF4-FFF2-40B4-BE49-F238E27FC236}">
                <a16:creationId xmlns:a16="http://schemas.microsoft.com/office/drawing/2014/main" id="{1CDE3568-BEF6-4221-9C21-10C18425C3E3}"/>
              </a:ext>
            </a:extLst>
          </p:cNvPr>
          <p:cNvSpPr/>
          <p:nvPr/>
        </p:nvSpPr>
        <p:spPr>
          <a:xfrm>
            <a:off x="2581392" y="4128253"/>
            <a:ext cx="300404" cy="227383"/>
          </a:xfrm>
          <a:prstGeom prst="downArrow">
            <a:avLst/>
          </a:prstGeom>
          <a:blipFill>
            <a:blip r:embed="rId4"/>
            <a:stretch>
              <a:fillRect/>
            </a:stretch>
          </a:blip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500" dirty="0" err="1">
              <a:solidFill>
                <a:schemeClr val="accent1">
                  <a:lumMod val="7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49" name="Стрелка вниз 34">
            <a:extLst>
              <a:ext uri="{FF2B5EF4-FFF2-40B4-BE49-F238E27FC236}">
                <a16:creationId xmlns:a16="http://schemas.microsoft.com/office/drawing/2014/main" id="{DA6E5380-2DCB-45A3-BE7E-911B56C7499C}"/>
              </a:ext>
            </a:extLst>
          </p:cNvPr>
          <p:cNvSpPr/>
          <p:nvPr/>
        </p:nvSpPr>
        <p:spPr>
          <a:xfrm>
            <a:off x="8712906" y="3933751"/>
            <a:ext cx="300404" cy="227383"/>
          </a:xfrm>
          <a:prstGeom prst="downArrow">
            <a:avLst/>
          </a:prstGeom>
          <a:blipFill>
            <a:blip r:embed="rId4"/>
            <a:stretch>
              <a:fillRect/>
            </a:stretch>
          </a:blip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500" dirty="0" err="1">
              <a:solidFill>
                <a:schemeClr val="accent1">
                  <a:lumMod val="7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90128F7B-8A5F-49B3-ACEC-D30417DE4CF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981" y="651675"/>
            <a:ext cx="1165318" cy="1178321"/>
          </a:xfrm>
          <a:prstGeom prst="rect">
            <a:avLst/>
          </a:prstGeom>
        </p:spPr>
      </p:pic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A92647D7-D2BF-4D4D-85A2-15AB4CBCDA5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139" y="4436350"/>
            <a:ext cx="1131082" cy="1391110"/>
          </a:xfrm>
          <a:prstGeom prst="rect">
            <a:avLst/>
          </a:prstGeom>
        </p:spPr>
      </p:pic>
      <p:pic>
        <p:nvPicPr>
          <p:cNvPr id="30" name="Рисунок 29">
            <a:extLst>
              <a:ext uri="{FF2B5EF4-FFF2-40B4-BE49-F238E27FC236}">
                <a16:creationId xmlns:a16="http://schemas.microsoft.com/office/drawing/2014/main" id="{AA5E113D-19A7-4B0A-8CB7-8B375F22702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3830" y="4418547"/>
            <a:ext cx="1198152" cy="1400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713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448800" y="6501267"/>
            <a:ext cx="2743200" cy="365125"/>
          </a:xfrm>
        </p:spPr>
        <p:txBody>
          <a:bodyPr/>
          <a:lstStyle/>
          <a:p>
            <a:fld id="{8A339E68-DAFE-4F03-B48C-026415F06863}" type="slidenum">
              <a:rPr lang="ru-RU" smtClean="0">
                <a:solidFill>
                  <a:schemeClr val="bg1"/>
                </a:solidFill>
              </a:rPr>
              <a:pPr/>
              <a:t>3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0" y="-20966"/>
            <a:ext cx="12192000" cy="57828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План преемственности на позиции Функционального пула</a:t>
            </a:r>
          </a:p>
        </p:txBody>
      </p:sp>
      <p:pic>
        <p:nvPicPr>
          <p:cNvPr id="26" name="Рисунок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45811" y="46239"/>
            <a:ext cx="1459514" cy="443873"/>
          </a:xfrm>
          <a:prstGeom prst="rect">
            <a:avLst/>
          </a:prstGeom>
        </p:spPr>
      </p:pic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4755699E-3539-4C54-8FD5-4B833AA0212D}"/>
              </a:ext>
            </a:extLst>
          </p:cNvPr>
          <p:cNvSpPr/>
          <p:nvPr/>
        </p:nvSpPr>
        <p:spPr>
          <a:xfrm>
            <a:off x="10122794" y="662157"/>
            <a:ext cx="188253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kk-KZ" sz="1100" dirty="0"/>
              <a:t>Приложение №3 к Приказу № </a:t>
            </a:r>
            <a:r>
              <a:rPr lang="ru-RU" sz="1100" dirty="0"/>
              <a:t>____ от ______г.</a:t>
            </a:r>
          </a:p>
        </p:txBody>
      </p:sp>
      <p:sp>
        <p:nvSpPr>
          <p:cNvPr id="27" name="Скругленный прямоугольник 16">
            <a:extLst>
              <a:ext uri="{FF2B5EF4-FFF2-40B4-BE49-F238E27FC236}">
                <a16:creationId xmlns:a16="http://schemas.microsoft.com/office/drawing/2014/main" id="{CEC3F92F-7335-4DFF-AF26-713BA64CA300}"/>
              </a:ext>
            </a:extLst>
          </p:cNvPr>
          <p:cNvSpPr/>
          <p:nvPr/>
        </p:nvSpPr>
        <p:spPr>
          <a:xfrm>
            <a:off x="2827606" y="1873408"/>
            <a:ext cx="5988150" cy="578285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Блок Заместителя генерального директора-</a:t>
            </a:r>
          </a:p>
          <a:p>
            <a:pPr algn="ctr"/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финансовый/коммерческий директор</a:t>
            </a:r>
          </a:p>
          <a:p>
            <a:pPr algn="ctr"/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CUI YIWEN</a:t>
            </a:r>
            <a:endParaRPr lang="ru-RU" sz="1100" b="1" dirty="0">
              <a:solidFill>
                <a:schemeClr val="tx2">
                  <a:lumMod val="7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29" name="Скругленный прямоугольник 20">
            <a:extLst>
              <a:ext uri="{FF2B5EF4-FFF2-40B4-BE49-F238E27FC236}">
                <a16:creationId xmlns:a16="http://schemas.microsoft.com/office/drawing/2014/main" id="{DEF14E02-3DCD-44E8-9304-0A99BD13340B}"/>
              </a:ext>
            </a:extLst>
          </p:cNvPr>
          <p:cNvSpPr/>
          <p:nvPr/>
        </p:nvSpPr>
        <p:spPr>
          <a:xfrm>
            <a:off x="351692" y="2562763"/>
            <a:ext cx="11653632" cy="29091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>
                <a:solidFill>
                  <a:schemeClr val="tx1"/>
                </a:solidFill>
                <a:latin typeface="+mj-lt"/>
              </a:rPr>
              <a:t>ЦЕЛЕВЫЕ ДОЛЖНОСТИ</a:t>
            </a:r>
          </a:p>
        </p:txBody>
      </p:sp>
      <p:sp>
        <p:nvSpPr>
          <p:cNvPr id="32" name="Скругленный прямоугольник 21">
            <a:extLst>
              <a:ext uri="{FF2B5EF4-FFF2-40B4-BE49-F238E27FC236}">
                <a16:creationId xmlns:a16="http://schemas.microsoft.com/office/drawing/2014/main" id="{9A14C14D-3130-44CC-86BF-9A14580305AC}"/>
              </a:ext>
            </a:extLst>
          </p:cNvPr>
          <p:cNvSpPr/>
          <p:nvPr/>
        </p:nvSpPr>
        <p:spPr>
          <a:xfrm>
            <a:off x="3517235" y="3068989"/>
            <a:ext cx="4350686" cy="653645"/>
          </a:xfrm>
          <a:prstGeom prst="roundRect">
            <a:avLst>
              <a:gd name="adj" fmla="val 15530"/>
            </a:avLst>
          </a:prstGeom>
          <a:solidFill>
            <a:schemeClr val="bg2">
              <a:lumMod val="90000"/>
            </a:schemeClr>
          </a:solid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Главный бухгалтер </a:t>
            </a:r>
          </a:p>
          <a:p>
            <a:pPr algn="ctr"/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Департамента бухгалтерского учета и отчетности</a:t>
            </a:r>
          </a:p>
        </p:txBody>
      </p:sp>
      <p:sp>
        <p:nvSpPr>
          <p:cNvPr id="38" name="Скругленный прямоугольник 27">
            <a:extLst>
              <a:ext uri="{FF2B5EF4-FFF2-40B4-BE49-F238E27FC236}">
                <a16:creationId xmlns:a16="http://schemas.microsoft.com/office/drawing/2014/main" id="{D0253FDD-7131-451E-A9B3-6867D5B9F5B8}"/>
              </a:ext>
            </a:extLst>
          </p:cNvPr>
          <p:cNvSpPr/>
          <p:nvPr/>
        </p:nvSpPr>
        <p:spPr>
          <a:xfrm>
            <a:off x="3363492" y="6019037"/>
            <a:ext cx="4880176" cy="691252"/>
          </a:xfrm>
          <a:prstGeom prst="roundRect">
            <a:avLst>
              <a:gd name="adj" fmla="val 22337"/>
            </a:avLst>
          </a:prstGeom>
          <a:solidFill>
            <a:schemeClr val="bg2">
              <a:lumMod val="90000"/>
            </a:schemeClr>
          </a:solid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err="1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Сандыбаева</a:t>
            </a:r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Жамила</a:t>
            </a:r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Иманжановна</a:t>
            </a:r>
            <a:endParaRPr lang="ru-RU" sz="1200" b="1" dirty="0">
              <a:solidFill>
                <a:schemeClr val="tx2">
                  <a:lumMod val="7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pPr algn="ctr"/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Ведущий менеджер </a:t>
            </a:r>
          </a:p>
          <a:p>
            <a:pPr algn="ctr"/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Департамента бухгалтерского учета и отчетности</a:t>
            </a:r>
          </a:p>
        </p:txBody>
      </p:sp>
      <p:sp>
        <p:nvSpPr>
          <p:cNvPr id="46" name="Скругленный прямоугольник 20">
            <a:extLst>
              <a:ext uri="{FF2B5EF4-FFF2-40B4-BE49-F238E27FC236}">
                <a16:creationId xmlns:a16="http://schemas.microsoft.com/office/drawing/2014/main" id="{55F69FBB-29FF-41AC-8DDF-9FF47E67AED7}"/>
              </a:ext>
            </a:extLst>
          </p:cNvPr>
          <p:cNvSpPr/>
          <p:nvPr/>
        </p:nvSpPr>
        <p:spPr>
          <a:xfrm>
            <a:off x="242525" y="3813339"/>
            <a:ext cx="11679735" cy="32436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>
                <a:solidFill>
                  <a:schemeClr val="tx1"/>
                </a:solidFill>
                <a:latin typeface="+mj-lt"/>
              </a:rPr>
              <a:t>ПРЕЕМНИКИ</a:t>
            </a:r>
          </a:p>
        </p:txBody>
      </p:sp>
      <p:sp>
        <p:nvSpPr>
          <p:cNvPr id="47" name="Стрелка вниз 34">
            <a:extLst>
              <a:ext uri="{FF2B5EF4-FFF2-40B4-BE49-F238E27FC236}">
                <a16:creationId xmlns:a16="http://schemas.microsoft.com/office/drawing/2014/main" id="{1CDE3568-BEF6-4221-9C21-10C18425C3E3}"/>
              </a:ext>
            </a:extLst>
          </p:cNvPr>
          <p:cNvSpPr/>
          <p:nvPr/>
        </p:nvSpPr>
        <p:spPr>
          <a:xfrm>
            <a:off x="5794202" y="4221831"/>
            <a:ext cx="301798" cy="256834"/>
          </a:xfrm>
          <a:prstGeom prst="downArrow">
            <a:avLst/>
          </a:prstGeom>
          <a:blipFill>
            <a:blip r:embed="rId4"/>
            <a:stretch>
              <a:fillRect/>
            </a:stretch>
          </a:blip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500" dirty="0" err="1">
              <a:solidFill>
                <a:schemeClr val="accent1">
                  <a:lumMod val="7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8C5455A9-18ED-402C-9C42-00E922B7024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481" y="619456"/>
            <a:ext cx="1018399" cy="11832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40A89EB3-72AF-4122-BF67-38130F35DCB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1002" y="4510938"/>
            <a:ext cx="1194423" cy="1403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733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448800" y="6501267"/>
            <a:ext cx="2743200" cy="365125"/>
          </a:xfrm>
        </p:spPr>
        <p:txBody>
          <a:bodyPr/>
          <a:lstStyle/>
          <a:p>
            <a:fld id="{8A339E68-DAFE-4F03-B48C-026415F06863}" type="slidenum">
              <a:rPr lang="ru-RU" smtClean="0">
                <a:solidFill>
                  <a:schemeClr val="bg1"/>
                </a:solidFill>
              </a:rPr>
              <a:pPr/>
              <a:t>4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0" y="-20966"/>
            <a:ext cx="12192000" cy="57828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План преемственности на позиции Функционального пула</a:t>
            </a:r>
          </a:p>
        </p:txBody>
      </p:sp>
      <p:pic>
        <p:nvPicPr>
          <p:cNvPr id="26" name="Рисунок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45811" y="46239"/>
            <a:ext cx="1459514" cy="443873"/>
          </a:xfrm>
          <a:prstGeom prst="rect">
            <a:avLst/>
          </a:prstGeom>
        </p:spPr>
      </p:pic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4755699E-3539-4C54-8FD5-4B833AA0212D}"/>
              </a:ext>
            </a:extLst>
          </p:cNvPr>
          <p:cNvSpPr/>
          <p:nvPr/>
        </p:nvSpPr>
        <p:spPr>
          <a:xfrm>
            <a:off x="10122794" y="662157"/>
            <a:ext cx="188253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kk-KZ" sz="1100" dirty="0"/>
              <a:t>Приложение №3 к Приказу № </a:t>
            </a:r>
            <a:r>
              <a:rPr lang="ru-RU" sz="1100" dirty="0"/>
              <a:t>____ от ______г.</a:t>
            </a:r>
          </a:p>
        </p:txBody>
      </p:sp>
      <p:sp>
        <p:nvSpPr>
          <p:cNvPr id="27" name="Скругленный прямоугольник 16">
            <a:extLst>
              <a:ext uri="{FF2B5EF4-FFF2-40B4-BE49-F238E27FC236}">
                <a16:creationId xmlns:a16="http://schemas.microsoft.com/office/drawing/2014/main" id="{CEC3F92F-7335-4DFF-AF26-713BA64CA300}"/>
              </a:ext>
            </a:extLst>
          </p:cNvPr>
          <p:cNvSpPr/>
          <p:nvPr/>
        </p:nvSpPr>
        <p:spPr>
          <a:xfrm>
            <a:off x="3363489" y="1786399"/>
            <a:ext cx="5724240" cy="621426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Блок по производству</a:t>
            </a:r>
          </a:p>
          <a:p>
            <a:pPr algn="ctr"/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Заместитель генерального директора по производству</a:t>
            </a:r>
          </a:p>
          <a:p>
            <a:pPr algn="ctr"/>
            <a:r>
              <a:rPr lang="ru-RU" sz="1100" b="1" dirty="0" err="1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Золин</a:t>
            </a: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 Алексей Александрович</a:t>
            </a:r>
            <a:endParaRPr lang="ru-RU" sz="1100" b="1" dirty="0">
              <a:solidFill>
                <a:schemeClr val="tx2">
                  <a:lumMod val="7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29" name="Скругленный прямоугольник 20">
            <a:extLst>
              <a:ext uri="{FF2B5EF4-FFF2-40B4-BE49-F238E27FC236}">
                <a16:creationId xmlns:a16="http://schemas.microsoft.com/office/drawing/2014/main" id="{DEF14E02-3DCD-44E8-9304-0A99BD13340B}"/>
              </a:ext>
            </a:extLst>
          </p:cNvPr>
          <p:cNvSpPr/>
          <p:nvPr/>
        </p:nvSpPr>
        <p:spPr>
          <a:xfrm>
            <a:off x="364743" y="2479833"/>
            <a:ext cx="11653632" cy="29091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>
                <a:solidFill>
                  <a:schemeClr val="tx1"/>
                </a:solidFill>
                <a:latin typeface="+mj-lt"/>
              </a:rPr>
              <a:t>ЦЕЛЕВЫЕ ДОЛЖНОСТИ</a:t>
            </a:r>
          </a:p>
        </p:txBody>
      </p:sp>
      <p:sp>
        <p:nvSpPr>
          <p:cNvPr id="32" name="Скругленный прямоугольник 21">
            <a:extLst>
              <a:ext uri="{FF2B5EF4-FFF2-40B4-BE49-F238E27FC236}">
                <a16:creationId xmlns:a16="http://schemas.microsoft.com/office/drawing/2014/main" id="{9A14C14D-3130-44CC-86BF-9A14580305AC}"/>
              </a:ext>
            </a:extLst>
          </p:cNvPr>
          <p:cNvSpPr/>
          <p:nvPr/>
        </p:nvSpPr>
        <p:spPr>
          <a:xfrm>
            <a:off x="1000848" y="2855034"/>
            <a:ext cx="4387078" cy="653645"/>
          </a:xfrm>
          <a:prstGeom prst="roundRect">
            <a:avLst>
              <a:gd name="adj" fmla="val 15530"/>
            </a:avLst>
          </a:prstGeom>
          <a:solidFill>
            <a:schemeClr val="bg2">
              <a:lumMod val="90000"/>
            </a:schemeClr>
          </a:solid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Директор Производственно-геологического департамента</a:t>
            </a:r>
          </a:p>
        </p:txBody>
      </p:sp>
      <p:sp>
        <p:nvSpPr>
          <p:cNvPr id="35" name="Скругленный прямоугольник 21">
            <a:extLst>
              <a:ext uri="{FF2B5EF4-FFF2-40B4-BE49-F238E27FC236}">
                <a16:creationId xmlns:a16="http://schemas.microsoft.com/office/drawing/2014/main" id="{C41C6D93-AE8C-46D8-A9DB-6ABB2140AB5C}"/>
              </a:ext>
            </a:extLst>
          </p:cNvPr>
          <p:cNvSpPr/>
          <p:nvPr/>
        </p:nvSpPr>
        <p:spPr>
          <a:xfrm>
            <a:off x="6903023" y="2855034"/>
            <a:ext cx="4288129" cy="654567"/>
          </a:xfrm>
          <a:prstGeom prst="roundRect">
            <a:avLst>
              <a:gd name="adj" fmla="val 15530"/>
            </a:avLst>
          </a:prstGeom>
          <a:solidFill>
            <a:schemeClr val="bg2">
              <a:lumMod val="90000"/>
            </a:schemeClr>
          </a:solid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Главный геолог Геологического отдела Производственно-геологического департамента</a:t>
            </a:r>
          </a:p>
        </p:txBody>
      </p:sp>
      <p:sp>
        <p:nvSpPr>
          <p:cNvPr id="38" name="Скругленный прямоугольник 27">
            <a:extLst>
              <a:ext uri="{FF2B5EF4-FFF2-40B4-BE49-F238E27FC236}">
                <a16:creationId xmlns:a16="http://schemas.microsoft.com/office/drawing/2014/main" id="{D0253FDD-7131-451E-A9B3-6867D5B9F5B8}"/>
              </a:ext>
            </a:extLst>
          </p:cNvPr>
          <p:cNvSpPr/>
          <p:nvPr/>
        </p:nvSpPr>
        <p:spPr>
          <a:xfrm>
            <a:off x="450854" y="5830961"/>
            <a:ext cx="2347555" cy="619078"/>
          </a:xfrm>
          <a:prstGeom prst="roundRect">
            <a:avLst>
              <a:gd name="adj" fmla="val 22337"/>
            </a:avLst>
          </a:prstGeom>
          <a:solidFill>
            <a:schemeClr val="bg2">
              <a:lumMod val="90000"/>
            </a:schemeClr>
          </a:solid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Теменұлы Жомарт </a:t>
            </a:r>
          </a:p>
          <a:p>
            <a:pPr algn="ctr"/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Директор рудника </a:t>
            </a:r>
            <a:r>
              <a:rPr lang="ru-RU" sz="1100" b="1" dirty="0" err="1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Семизбай</a:t>
            </a: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</a:p>
        </p:txBody>
      </p:sp>
      <p:sp>
        <p:nvSpPr>
          <p:cNvPr id="44" name="Скругленный прямоугольник 27">
            <a:extLst>
              <a:ext uri="{FF2B5EF4-FFF2-40B4-BE49-F238E27FC236}">
                <a16:creationId xmlns:a16="http://schemas.microsoft.com/office/drawing/2014/main" id="{76D3343C-8890-426A-8FEC-3581D4EDCB5C}"/>
              </a:ext>
            </a:extLst>
          </p:cNvPr>
          <p:cNvSpPr/>
          <p:nvPr/>
        </p:nvSpPr>
        <p:spPr>
          <a:xfrm>
            <a:off x="3235569" y="5795890"/>
            <a:ext cx="2423271" cy="654150"/>
          </a:xfrm>
          <a:prstGeom prst="roundRect">
            <a:avLst>
              <a:gd name="adj" fmla="val 22337"/>
            </a:avLst>
          </a:prstGeom>
          <a:solidFill>
            <a:schemeClr val="bg2">
              <a:lumMod val="90000"/>
            </a:schemeClr>
          </a:solid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Оспанов </a:t>
            </a:r>
            <a:r>
              <a:rPr lang="ru-RU" sz="1100" b="1" dirty="0" err="1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Ардак</a:t>
            </a: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  <a:r>
              <a:rPr lang="ru-RU" sz="1100" b="1" dirty="0" err="1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Талгатович</a:t>
            </a: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</a:p>
          <a:p>
            <a:pPr algn="ctr"/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Главный технолог</a:t>
            </a:r>
            <a:endParaRPr lang="en-US" sz="1100" b="1" dirty="0">
              <a:solidFill>
                <a:schemeClr val="tx2">
                  <a:lumMod val="7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pPr algn="ctr"/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Производственного  отдела</a:t>
            </a:r>
          </a:p>
        </p:txBody>
      </p:sp>
      <p:sp>
        <p:nvSpPr>
          <p:cNvPr id="45" name="Скругленный прямоугольник 27">
            <a:extLst>
              <a:ext uri="{FF2B5EF4-FFF2-40B4-BE49-F238E27FC236}">
                <a16:creationId xmlns:a16="http://schemas.microsoft.com/office/drawing/2014/main" id="{46FE6B43-5C90-4F86-A37F-2A4ABBFFD9F3}"/>
              </a:ext>
            </a:extLst>
          </p:cNvPr>
          <p:cNvSpPr/>
          <p:nvPr/>
        </p:nvSpPr>
        <p:spPr>
          <a:xfrm>
            <a:off x="6153121" y="5776660"/>
            <a:ext cx="2883546" cy="627219"/>
          </a:xfrm>
          <a:prstGeom prst="roundRect">
            <a:avLst>
              <a:gd name="adj" fmla="val 22337"/>
            </a:avLst>
          </a:prstGeom>
          <a:solidFill>
            <a:schemeClr val="bg2">
              <a:lumMod val="90000"/>
            </a:schemeClr>
          </a:solid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err="1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Куанышев</a:t>
            </a:r>
            <a:r>
              <a:rPr lang="ru-RU" sz="10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  <a:r>
              <a:rPr lang="ru-RU" sz="1000" b="1" dirty="0" err="1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Шингисхан</a:t>
            </a:r>
            <a:r>
              <a:rPr lang="ru-RU" sz="10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  <a:r>
              <a:rPr lang="ru-RU" sz="1000" b="1" dirty="0" err="1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Нурланович</a:t>
            </a:r>
            <a:r>
              <a:rPr lang="ru-RU" sz="10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Инженер-геолог</a:t>
            </a:r>
          </a:p>
          <a:p>
            <a:pPr algn="ctr"/>
            <a:r>
              <a:rPr lang="ru-RU" sz="10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Геолого-геотехнологической службы рудника </a:t>
            </a:r>
            <a:r>
              <a:rPr lang="ru-RU" sz="1000" b="1" dirty="0" err="1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Семизбай</a:t>
            </a:r>
            <a:endParaRPr lang="ru-RU" sz="1000" b="1" dirty="0">
              <a:solidFill>
                <a:schemeClr val="tx2">
                  <a:lumMod val="7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46" name="Скругленный прямоугольник 20">
            <a:extLst>
              <a:ext uri="{FF2B5EF4-FFF2-40B4-BE49-F238E27FC236}">
                <a16:creationId xmlns:a16="http://schemas.microsoft.com/office/drawing/2014/main" id="{55F69FBB-29FF-41AC-8DDF-9FF47E67AED7}"/>
              </a:ext>
            </a:extLst>
          </p:cNvPr>
          <p:cNvSpPr/>
          <p:nvPr/>
        </p:nvSpPr>
        <p:spPr>
          <a:xfrm>
            <a:off x="351692" y="3609390"/>
            <a:ext cx="11679735" cy="21814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>
                <a:solidFill>
                  <a:schemeClr val="tx1"/>
                </a:solidFill>
                <a:latin typeface="+mj-lt"/>
              </a:rPr>
              <a:t>ПРЕЕМНИКИ</a:t>
            </a:r>
          </a:p>
        </p:txBody>
      </p:sp>
      <p:sp>
        <p:nvSpPr>
          <p:cNvPr id="47" name="Стрелка вниз 34">
            <a:extLst>
              <a:ext uri="{FF2B5EF4-FFF2-40B4-BE49-F238E27FC236}">
                <a16:creationId xmlns:a16="http://schemas.microsoft.com/office/drawing/2014/main" id="{1CDE3568-BEF6-4221-9C21-10C18425C3E3}"/>
              </a:ext>
            </a:extLst>
          </p:cNvPr>
          <p:cNvSpPr/>
          <p:nvPr/>
        </p:nvSpPr>
        <p:spPr>
          <a:xfrm>
            <a:off x="1537431" y="3899989"/>
            <a:ext cx="300404" cy="227383"/>
          </a:xfrm>
          <a:prstGeom prst="downArrow">
            <a:avLst/>
          </a:prstGeom>
          <a:blipFill>
            <a:blip r:embed="rId4"/>
            <a:stretch>
              <a:fillRect/>
            </a:stretch>
          </a:blip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500" dirty="0" err="1">
              <a:solidFill>
                <a:schemeClr val="accent1">
                  <a:lumMod val="7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48" name="Стрелка вниз 34">
            <a:extLst>
              <a:ext uri="{FF2B5EF4-FFF2-40B4-BE49-F238E27FC236}">
                <a16:creationId xmlns:a16="http://schemas.microsoft.com/office/drawing/2014/main" id="{9EBD69E9-951A-4FFC-A40D-FE66958C7F9F}"/>
              </a:ext>
            </a:extLst>
          </p:cNvPr>
          <p:cNvSpPr/>
          <p:nvPr/>
        </p:nvSpPr>
        <p:spPr>
          <a:xfrm>
            <a:off x="4371576" y="3868276"/>
            <a:ext cx="300404" cy="227383"/>
          </a:xfrm>
          <a:prstGeom prst="downArrow">
            <a:avLst/>
          </a:prstGeom>
          <a:blipFill>
            <a:blip r:embed="rId4"/>
            <a:stretch>
              <a:fillRect/>
            </a:stretch>
          </a:blip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500" dirty="0" err="1">
              <a:solidFill>
                <a:schemeClr val="accent1">
                  <a:lumMod val="7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49" name="Стрелка вниз 34">
            <a:extLst>
              <a:ext uri="{FF2B5EF4-FFF2-40B4-BE49-F238E27FC236}">
                <a16:creationId xmlns:a16="http://schemas.microsoft.com/office/drawing/2014/main" id="{DA6E5380-2DCB-45A3-BE7E-911B56C7499C}"/>
              </a:ext>
            </a:extLst>
          </p:cNvPr>
          <p:cNvSpPr/>
          <p:nvPr/>
        </p:nvSpPr>
        <p:spPr>
          <a:xfrm>
            <a:off x="7465859" y="3939683"/>
            <a:ext cx="300404" cy="227383"/>
          </a:xfrm>
          <a:prstGeom prst="downArrow">
            <a:avLst/>
          </a:prstGeom>
          <a:blipFill>
            <a:blip r:embed="rId4"/>
            <a:stretch>
              <a:fillRect/>
            </a:stretch>
          </a:blip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500" dirty="0" err="1">
              <a:solidFill>
                <a:schemeClr val="accent1">
                  <a:lumMod val="7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50" name="Стрелка вниз 34">
            <a:extLst>
              <a:ext uri="{FF2B5EF4-FFF2-40B4-BE49-F238E27FC236}">
                <a16:creationId xmlns:a16="http://schemas.microsoft.com/office/drawing/2014/main" id="{BC0FB765-5619-475C-A846-6FE59D0C55A1}"/>
              </a:ext>
            </a:extLst>
          </p:cNvPr>
          <p:cNvSpPr/>
          <p:nvPr/>
        </p:nvSpPr>
        <p:spPr>
          <a:xfrm>
            <a:off x="10504367" y="3955711"/>
            <a:ext cx="300404" cy="227383"/>
          </a:xfrm>
          <a:prstGeom prst="downArrow">
            <a:avLst/>
          </a:prstGeom>
          <a:blipFill>
            <a:blip r:embed="rId4"/>
            <a:stretch>
              <a:fillRect/>
            </a:stretch>
          </a:blip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500" dirty="0" err="1">
              <a:solidFill>
                <a:schemeClr val="accent1">
                  <a:lumMod val="7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72B2448E-7295-48CC-8CF7-2EC2A9DD6FB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2916" y="637370"/>
            <a:ext cx="1197285" cy="1092590"/>
          </a:xfrm>
          <a:prstGeom prst="rect">
            <a:avLst/>
          </a:prstGeom>
        </p:spPr>
      </p:pic>
      <p:sp>
        <p:nvSpPr>
          <p:cNvPr id="28" name="Скругленный прямоугольник 27">
            <a:extLst>
              <a:ext uri="{FF2B5EF4-FFF2-40B4-BE49-F238E27FC236}">
                <a16:creationId xmlns:a16="http://schemas.microsoft.com/office/drawing/2014/main" id="{59B9EADF-7944-4F7F-BEF2-E64F1820EC34}"/>
              </a:ext>
            </a:extLst>
          </p:cNvPr>
          <p:cNvSpPr/>
          <p:nvPr/>
        </p:nvSpPr>
        <p:spPr>
          <a:xfrm>
            <a:off x="9343978" y="5750862"/>
            <a:ext cx="2687449" cy="627219"/>
          </a:xfrm>
          <a:prstGeom prst="roundRect">
            <a:avLst>
              <a:gd name="adj" fmla="val 22337"/>
            </a:avLst>
          </a:prstGeom>
          <a:solidFill>
            <a:schemeClr val="bg2">
              <a:lumMod val="90000"/>
            </a:schemeClr>
          </a:solid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err="1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Алдажуманов</a:t>
            </a:r>
            <a:r>
              <a:rPr lang="ru-RU" sz="10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Амирхан </a:t>
            </a:r>
            <a:r>
              <a:rPr lang="ru-RU" sz="1000" b="1" dirty="0" err="1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Ерекеевич</a:t>
            </a:r>
            <a:endParaRPr lang="ru-RU" sz="1000" b="1" dirty="0">
              <a:solidFill>
                <a:schemeClr val="tx2">
                  <a:lumMod val="7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pPr algn="ctr"/>
            <a:r>
              <a:rPr lang="ru-RU" sz="10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Главный менеджер </a:t>
            </a:r>
          </a:p>
          <a:p>
            <a:pPr algn="ctr"/>
            <a:r>
              <a:rPr lang="ru-RU" sz="10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Геологического отдела</a:t>
            </a:r>
          </a:p>
        </p:txBody>
      </p:sp>
      <p:pic>
        <p:nvPicPr>
          <p:cNvPr id="30" name="Рисунок 29">
            <a:extLst>
              <a:ext uri="{FF2B5EF4-FFF2-40B4-BE49-F238E27FC236}">
                <a16:creationId xmlns:a16="http://schemas.microsoft.com/office/drawing/2014/main" id="{3B3B1279-B049-4B76-A8D0-CC270918EE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656" y="4199824"/>
            <a:ext cx="1121207" cy="1443256"/>
          </a:xfrm>
          <a:prstGeom prst="rect">
            <a:avLst/>
          </a:prstGeom>
        </p:spPr>
      </p:pic>
      <p:pic>
        <p:nvPicPr>
          <p:cNvPr id="31" name="Рисунок 30">
            <a:extLst>
              <a:ext uri="{FF2B5EF4-FFF2-40B4-BE49-F238E27FC236}">
                <a16:creationId xmlns:a16="http://schemas.microsoft.com/office/drawing/2014/main" id="{736F85C1-05B6-4BA3-A444-46BE2664707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3022" y="4244378"/>
            <a:ext cx="1094185" cy="1385967"/>
          </a:xfrm>
          <a:prstGeom prst="rect">
            <a:avLst/>
          </a:prstGeom>
        </p:spPr>
      </p:pic>
      <p:pic>
        <p:nvPicPr>
          <p:cNvPr id="34" name="Рисунок 33">
            <a:extLst>
              <a:ext uri="{FF2B5EF4-FFF2-40B4-BE49-F238E27FC236}">
                <a16:creationId xmlns:a16="http://schemas.microsoft.com/office/drawing/2014/main" id="{867ED9FD-67B2-4F85-A9F6-9326AD86469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8379" y="4265244"/>
            <a:ext cx="1300691" cy="1446225"/>
          </a:xfrm>
          <a:prstGeom prst="rect">
            <a:avLst/>
          </a:prstGeom>
        </p:spPr>
      </p:pic>
      <p:pic>
        <p:nvPicPr>
          <p:cNvPr id="36" name="Рисунок 35">
            <a:extLst>
              <a:ext uri="{FF2B5EF4-FFF2-40B4-BE49-F238E27FC236}">
                <a16:creationId xmlns:a16="http://schemas.microsoft.com/office/drawing/2014/main" id="{7327FCC3-D0A7-45FC-9868-E41444DACAB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2794" y="4306280"/>
            <a:ext cx="1200859" cy="137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473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448800" y="6501267"/>
            <a:ext cx="2743200" cy="365125"/>
          </a:xfrm>
        </p:spPr>
        <p:txBody>
          <a:bodyPr/>
          <a:lstStyle/>
          <a:p>
            <a:fld id="{8A339E68-DAFE-4F03-B48C-026415F06863}" type="slidenum">
              <a:rPr lang="ru-RU" smtClean="0">
                <a:solidFill>
                  <a:schemeClr val="bg1"/>
                </a:solidFill>
              </a:rPr>
              <a:pPr/>
              <a:t>5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0" y="-20966"/>
            <a:ext cx="12192000" cy="57828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Century Gothic" panose="020B0502020202020204" pitchFamily="34" charset="0"/>
                <a:cs typeface="Segoe UI Semibold" panose="020B0702040204020203" pitchFamily="34" charset="0"/>
              </a:rPr>
              <a:t>План преемственности на позиции Функционального пула</a:t>
            </a:r>
          </a:p>
        </p:txBody>
      </p:sp>
      <p:pic>
        <p:nvPicPr>
          <p:cNvPr id="26" name="Рисунок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45811" y="46239"/>
            <a:ext cx="1459514" cy="443873"/>
          </a:xfrm>
          <a:prstGeom prst="rect">
            <a:avLst/>
          </a:prstGeom>
        </p:spPr>
      </p:pic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4755699E-3539-4C54-8FD5-4B833AA0212D}"/>
              </a:ext>
            </a:extLst>
          </p:cNvPr>
          <p:cNvSpPr/>
          <p:nvPr/>
        </p:nvSpPr>
        <p:spPr>
          <a:xfrm>
            <a:off x="10122794" y="662157"/>
            <a:ext cx="188253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kk-KZ" sz="1100" dirty="0"/>
              <a:t>Приложение №3 к Приказу № </a:t>
            </a:r>
            <a:r>
              <a:rPr lang="ru-RU" sz="1100" dirty="0"/>
              <a:t>____ от ______г.</a:t>
            </a:r>
          </a:p>
        </p:txBody>
      </p:sp>
      <p:sp>
        <p:nvSpPr>
          <p:cNvPr id="27" name="Скругленный прямоугольник 16">
            <a:extLst>
              <a:ext uri="{FF2B5EF4-FFF2-40B4-BE49-F238E27FC236}">
                <a16:creationId xmlns:a16="http://schemas.microsoft.com/office/drawing/2014/main" id="{CEC3F92F-7335-4DFF-AF26-713BA64CA300}"/>
              </a:ext>
            </a:extLst>
          </p:cNvPr>
          <p:cNvSpPr/>
          <p:nvPr/>
        </p:nvSpPr>
        <p:spPr>
          <a:xfrm>
            <a:off x="3363489" y="1786399"/>
            <a:ext cx="5724240" cy="621426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Блок по производству</a:t>
            </a:r>
          </a:p>
          <a:p>
            <a:pPr algn="ctr"/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Заместитель генерального директора по производству</a:t>
            </a:r>
          </a:p>
          <a:p>
            <a:pPr algn="ctr"/>
            <a:r>
              <a:rPr lang="ru-RU" sz="1100" b="1" dirty="0" err="1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Золин</a:t>
            </a: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 Алексей Александрович</a:t>
            </a:r>
            <a:endParaRPr lang="ru-RU" sz="1100" b="1" dirty="0">
              <a:solidFill>
                <a:schemeClr val="tx2">
                  <a:lumMod val="7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29" name="Скругленный прямоугольник 20">
            <a:extLst>
              <a:ext uri="{FF2B5EF4-FFF2-40B4-BE49-F238E27FC236}">
                <a16:creationId xmlns:a16="http://schemas.microsoft.com/office/drawing/2014/main" id="{DEF14E02-3DCD-44E8-9304-0A99BD13340B}"/>
              </a:ext>
            </a:extLst>
          </p:cNvPr>
          <p:cNvSpPr/>
          <p:nvPr/>
        </p:nvSpPr>
        <p:spPr>
          <a:xfrm>
            <a:off x="364743" y="2479833"/>
            <a:ext cx="11653632" cy="29091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>
                <a:solidFill>
                  <a:schemeClr val="tx1"/>
                </a:solidFill>
                <a:latin typeface="+mj-lt"/>
              </a:rPr>
              <a:t>ЦЕЛЕВЫЕ ДОЛЖНОСТИ</a:t>
            </a:r>
          </a:p>
        </p:txBody>
      </p:sp>
      <p:sp>
        <p:nvSpPr>
          <p:cNvPr id="32" name="Скругленный прямоугольник 21">
            <a:extLst>
              <a:ext uri="{FF2B5EF4-FFF2-40B4-BE49-F238E27FC236}">
                <a16:creationId xmlns:a16="http://schemas.microsoft.com/office/drawing/2014/main" id="{9A14C14D-3130-44CC-86BF-9A14580305AC}"/>
              </a:ext>
            </a:extLst>
          </p:cNvPr>
          <p:cNvSpPr/>
          <p:nvPr/>
        </p:nvSpPr>
        <p:spPr>
          <a:xfrm>
            <a:off x="1000848" y="2855034"/>
            <a:ext cx="4387078" cy="653645"/>
          </a:xfrm>
          <a:prstGeom prst="roundRect">
            <a:avLst>
              <a:gd name="adj" fmla="val 15530"/>
            </a:avLst>
          </a:prstGeom>
          <a:solidFill>
            <a:schemeClr val="bg2">
              <a:lumMod val="90000"/>
            </a:schemeClr>
          </a:solid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Директор рудника/филиала</a:t>
            </a:r>
          </a:p>
        </p:txBody>
      </p:sp>
      <p:sp>
        <p:nvSpPr>
          <p:cNvPr id="35" name="Скругленный прямоугольник 21">
            <a:extLst>
              <a:ext uri="{FF2B5EF4-FFF2-40B4-BE49-F238E27FC236}">
                <a16:creationId xmlns:a16="http://schemas.microsoft.com/office/drawing/2014/main" id="{C41C6D93-AE8C-46D8-A9DB-6ABB2140AB5C}"/>
              </a:ext>
            </a:extLst>
          </p:cNvPr>
          <p:cNvSpPr/>
          <p:nvPr/>
        </p:nvSpPr>
        <p:spPr>
          <a:xfrm>
            <a:off x="6903023" y="2855034"/>
            <a:ext cx="4288129" cy="654567"/>
          </a:xfrm>
          <a:prstGeom prst="roundRect">
            <a:avLst>
              <a:gd name="adj" fmla="val 15530"/>
            </a:avLst>
          </a:prstGeom>
          <a:solidFill>
            <a:schemeClr val="bg2">
              <a:lumMod val="90000"/>
            </a:schemeClr>
          </a:solid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Главный инженер рудника/филиала</a:t>
            </a:r>
          </a:p>
        </p:txBody>
      </p:sp>
      <p:sp>
        <p:nvSpPr>
          <p:cNvPr id="38" name="Скругленный прямоугольник 27">
            <a:extLst>
              <a:ext uri="{FF2B5EF4-FFF2-40B4-BE49-F238E27FC236}">
                <a16:creationId xmlns:a16="http://schemas.microsoft.com/office/drawing/2014/main" id="{D0253FDD-7131-451E-A9B3-6867D5B9F5B8}"/>
              </a:ext>
            </a:extLst>
          </p:cNvPr>
          <p:cNvSpPr/>
          <p:nvPr/>
        </p:nvSpPr>
        <p:spPr>
          <a:xfrm>
            <a:off x="160574" y="5830960"/>
            <a:ext cx="3019978" cy="729789"/>
          </a:xfrm>
          <a:prstGeom prst="roundRect">
            <a:avLst>
              <a:gd name="adj" fmla="val 22337"/>
            </a:avLst>
          </a:prstGeom>
          <a:solidFill>
            <a:schemeClr val="bg2">
              <a:lumMod val="90000"/>
            </a:schemeClr>
          </a:solid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err="1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Калымбетов</a:t>
            </a: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  <a:r>
              <a:rPr lang="ru-RU" sz="1100" b="1" dirty="0" err="1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Жарасхан</a:t>
            </a: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  <a:r>
              <a:rPr lang="ru-RU" sz="1100" b="1" dirty="0" err="1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Жумадинович</a:t>
            </a:r>
            <a:endParaRPr lang="ru-RU" sz="1100" b="1" dirty="0">
              <a:solidFill>
                <a:schemeClr val="tx2">
                  <a:lumMod val="7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pPr algn="ctr"/>
            <a:r>
              <a:rPr lang="kk-KZ" sz="11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Главный инженер Управления филиала Ирколь</a:t>
            </a:r>
            <a:endParaRPr lang="ru-RU" sz="1100" b="1" dirty="0">
              <a:solidFill>
                <a:schemeClr val="tx2">
                  <a:lumMod val="7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44" name="Скругленный прямоугольник 27">
            <a:extLst>
              <a:ext uri="{FF2B5EF4-FFF2-40B4-BE49-F238E27FC236}">
                <a16:creationId xmlns:a16="http://schemas.microsoft.com/office/drawing/2014/main" id="{76D3343C-8890-426A-8FEC-3581D4EDCB5C}"/>
              </a:ext>
            </a:extLst>
          </p:cNvPr>
          <p:cNvSpPr/>
          <p:nvPr/>
        </p:nvSpPr>
        <p:spPr>
          <a:xfrm>
            <a:off x="3341125" y="5795889"/>
            <a:ext cx="2491098" cy="764859"/>
          </a:xfrm>
          <a:prstGeom prst="roundRect">
            <a:avLst>
              <a:gd name="adj" fmla="val 22337"/>
            </a:avLst>
          </a:prstGeom>
          <a:solidFill>
            <a:schemeClr val="bg2">
              <a:lumMod val="90000"/>
            </a:schemeClr>
          </a:solid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Омаров </a:t>
            </a:r>
            <a:r>
              <a:rPr lang="ru-RU" sz="1000" b="1" dirty="0" err="1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Жанат</a:t>
            </a:r>
            <a:r>
              <a:rPr lang="ru-RU" sz="10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  <a:r>
              <a:rPr lang="ru-RU" sz="1000" b="1" dirty="0" err="1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Темирканович</a:t>
            </a:r>
            <a:endParaRPr lang="ru-RU" sz="1000" b="1" dirty="0">
              <a:solidFill>
                <a:schemeClr val="tx2">
                  <a:lumMod val="7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pPr algn="ctr"/>
            <a:r>
              <a:rPr lang="kk-KZ" sz="10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Начальник </a:t>
            </a:r>
            <a:r>
              <a:rPr lang="ru-RU" sz="10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Участка геотехнологического полигона филиала </a:t>
            </a:r>
            <a:r>
              <a:rPr lang="ru-RU" sz="1000" b="1" dirty="0" err="1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Семизбай</a:t>
            </a:r>
            <a:endParaRPr lang="ru-RU" sz="1000" b="1" dirty="0">
              <a:solidFill>
                <a:schemeClr val="tx2">
                  <a:lumMod val="7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45" name="Скругленный прямоугольник 27">
            <a:extLst>
              <a:ext uri="{FF2B5EF4-FFF2-40B4-BE49-F238E27FC236}">
                <a16:creationId xmlns:a16="http://schemas.microsoft.com/office/drawing/2014/main" id="{46FE6B43-5C90-4F86-A37F-2A4ABBFFD9F3}"/>
              </a:ext>
            </a:extLst>
          </p:cNvPr>
          <p:cNvSpPr/>
          <p:nvPr/>
        </p:nvSpPr>
        <p:spPr>
          <a:xfrm>
            <a:off x="6153121" y="5750862"/>
            <a:ext cx="2883546" cy="790657"/>
          </a:xfrm>
          <a:prstGeom prst="roundRect">
            <a:avLst>
              <a:gd name="adj" fmla="val 22337"/>
            </a:avLst>
          </a:prstGeom>
          <a:solidFill>
            <a:schemeClr val="bg2">
              <a:lumMod val="90000"/>
            </a:schemeClr>
          </a:solid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err="1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Налибаев</a:t>
            </a:r>
            <a:r>
              <a:rPr lang="ru-RU" sz="10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  <a:r>
              <a:rPr lang="ru-RU" sz="1000" b="1" dirty="0" err="1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Темур</a:t>
            </a:r>
            <a:r>
              <a:rPr lang="ru-RU" sz="10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</a:t>
            </a:r>
            <a:r>
              <a:rPr lang="ru-RU" sz="1000" b="1" dirty="0" err="1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Сабырович</a:t>
            </a:r>
            <a:endParaRPr lang="ru-RU" sz="1000" b="1" dirty="0">
              <a:solidFill>
                <a:schemeClr val="tx2">
                  <a:lumMod val="7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pPr algn="ctr"/>
            <a:r>
              <a:rPr lang="kk-KZ" sz="10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Начальник Производственно-технической службы р. Ирколь</a:t>
            </a:r>
            <a:endParaRPr lang="ru-RU" sz="1000" b="1" dirty="0">
              <a:solidFill>
                <a:schemeClr val="tx2">
                  <a:lumMod val="7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46" name="Скругленный прямоугольник 20">
            <a:extLst>
              <a:ext uri="{FF2B5EF4-FFF2-40B4-BE49-F238E27FC236}">
                <a16:creationId xmlns:a16="http://schemas.microsoft.com/office/drawing/2014/main" id="{55F69FBB-29FF-41AC-8DDF-9FF47E67AED7}"/>
              </a:ext>
            </a:extLst>
          </p:cNvPr>
          <p:cNvSpPr/>
          <p:nvPr/>
        </p:nvSpPr>
        <p:spPr>
          <a:xfrm>
            <a:off x="351692" y="3609390"/>
            <a:ext cx="11679735" cy="21814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>
                <a:solidFill>
                  <a:schemeClr val="tx1"/>
                </a:solidFill>
                <a:latin typeface="+mj-lt"/>
              </a:rPr>
              <a:t>ПРЕЕМНИКИ</a:t>
            </a:r>
          </a:p>
        </p:txBody>
      </p:sp>
      <p:sp>
        <p:nvSpPr>
          <p:cNvPr id="47" name="Стрелка вниз 34">
            <a:extLst>
              <a:ext uri="{FF2B5EF4-FFF2-40B4-BE49-F238E27FC236}">
                <a16:creationId xmlns:a16="http://schemas.microsoft.com/office/drawing/2014/main" id="{1CDE3568-BEF6-4221-9C21-10C18425C3E3}"/>
              </a:ext>
            </a:extLst>
          </p:cNvPr>
          <p:cNvSpPr/>
          <p:nvPr/>
        </p:nvSpPr>
        <p:spPr>
          <a:xfrm>
            <a:off x="1537431" y="3899989"/>
            <a:ext cx="300404" cy="227383"/>
          </a:xfrm>
          <a:prstGeom prst="downArrow">
            <a:avLst/>
          </a:prstGeom>
          <a:blipFill>
            <a:blip r:embed="rId4"/>
            <a:stretch>
              <a:fillRect/>
            </a:stretch>
          </a:blip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500" dirty="0" err="1">
              <a:solidFill>
                <a:schemeClr val="accent1">
                  <a:lumMod val="7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48" name="Стрелка вниз 34">
            <a:extLst>
              <a:ext uri="{FF2B5EF4-FFF2-40B4-BE49-F238E27FC236}">
                <a16:creationId xmlns:a16="http://schemas.microsoft.com/office/drawing/2014/main" id="{9EBD69E9-951A-4FFC-A40D-FE66958C7F9F}"/>
              </a:ext>
            </a:extLst>
          </p:cNvPr>
          <p:cNvSpPr/>
          <p:nvPr/>
        </p:nvSpPr>
        <p:spPr>
          <a:xfrm>
            <a:off x="4320304" y="3899988"/>
            <a:ext cx="300404" cy="227383"/>
          </a:xfrm>
          <a:prstGeom prst="downArrow">
            <a:avLst/>
          </a:prstGeom>
          <a:blipFill>
            <a:blip r:embed="rId4"/>
            <a:stretch>
              <a:fillRect/>
            </a:stretch>
          </a:blip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500" dirty="0" err="1">
              <a:solidFill>
                <a:schemeClr val="accent1">
                  <a:lumMod val="7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49" name="Стрелка вниз 34">
            <a:extLst>
              <a:ext uri="{FF2B5EF4-FFF2-40B4-BE49-F238E27FC236}">
                <a16:creationId xmlns:a16="http://schemas.microsoft.com/office/drawing/2014/main" id="{DA6E5380-2DCB-45A3-BE7E-911B56C7499C}"/>
              </a:ext>
            </a:extLst>
          </p:cNvPr>
          <p:cNvSpPr/>
          <p:nvPr/>
        </p:nvSpPr>
        <p:spPr>
          <a:xfrm>
            <a:off x="7616061" y="3939683"/>
            <a:ext cx="300404" cy="227383"/>
          </a:xfrm>
          <a:prstGeom prst="downArrow">
            <a:avLst/>
          </a:prstGeom>
          <a:blipFill>
            <a:blip r:embed="rId4"/>
            <a:stretch>
              <a:fillRect/>
            </a:stretch>
          </a:blip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500" dirty="0" err="1">
              <a:solidFill>
                <a:schemeClr val="accent1">
                  <a:lumMod val="7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50" name="Стрелка вниз 34">
            <a:extLst>
              <a:ext uri="{FF2B5EF4-FFF2-40B4-BE49-F238E27FC236}">
                <a16:creationId xmlns:a16="http://schemas.microsoft.com/office/drawing/2014/main" id="{BC0FB765-5619-475C-A846-6FE59D0C55A1}"/>
              </a:ext>
            </a:extLst>
          </p:cNvPr>
          <p:cNvSpPr/>
          <p:nvPr/>
        </p:nvSpPr>
        <p:spPr>
          <a:xfrm>
            <a:off x="10504367" y="3955711"/>
            <a:ext cx="300404" cy="227383"/>
          </a:xfrm>
          <a:prstGeom prst="downArrow">
            <a:avLst/>
          </a:prstGeom>
          <a:blipFill>
            <a:blip r:embed="rId4"/>
            <a:stretch>
              <a:fillRect/>
            </a:stretch>
          </a:blip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500" dirty="0" err="1">
              <a:solidFill>
                <a:schemeClr val="accent1">
                  <a:lumMod val="7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72B2448E-7295-48CC-8CF7-2EC2A9DD6FB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2916" y="637370"/>
            <a:ext cx="1197285" cy="1092590"/>
          </a:xfrm>
          <a:prstGeom prst="rect">
            <a:avLst/>
          </a:prstGeom>
        </p:spPr>
      </p:pic>
      <p:sp>
        <p:nvSpPr>
          <p:cNvPr id="28" name="Скругленный прямоугольник 27">
            <a:extLst>
              <a:ext uri="{FF2B5EF4-FFF2-40B4-BE49-F238E27FC236}">
                <a16:creationId xmlns:a16="http://schemas.microsoft.com/office/drawing/2014/main" id="{59B9EADF-7944-4F7F-BEF2-E64F1820EC34}"/>
              </a:ext>
            </a:extLst>
          </p:cNvPr>
          <p:cNvSpPr/>
          <p:nvPr/>
        </p:nvSpPr>
        <p:spPr>
          <a:xfrm>
            <a:off x="9343978" y="5750862"/>
            <a:ext cx="2687449" cy="790657"/>
          </a:xfrm>
          <a:prstGeom prst="roundRect">
            <a:avLst>
              <a:gd name="adj" fmla="val 22337"/>
            </a:avLst>
          </a:prstGeom>
          <a:solidFill>
            <a:schemeClr val="bg2">
              <a:lumMod val="90000"/>
            </a:schemeClr>
          </a:solidFill>
          <a:ln w="28575">
            <a:noFill/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0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Даутбеков Канат Махамедиярович</a:t>
            </a:r>
            <a:endParaRPr lang="ru-RU" sz="1000" b="1" dirty="0">
              <a:solidFill>
                <a:schemeClr val="tx2">
                  <a:lumMod val="7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pPr algn="ctr"/>
            <a:r>
              <a:rPr lang="kk-KZ" sz="1000" b="1" dirty="0">
                <a:solidFill>
                  <a:schemeClr val="tx2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Ведущий инженер-геолог Геолого-геотехнологическая служба р.Семизбай</a:t>
            </a:r>
            <a:endParaRPr lang="ru-RU" sz="1000" b="1" dirty="0">
              <a:solidFill>
                <a:schemeClr val="tx2">
                  <a:lumMod val="7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CC11EF60-9E67-4760-8FFF-BAEA855D9AD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813" y="4213362"/>
            <a:ext cx="1153640" cy="13264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3" name="Рисунок 32">
            <a:extLst>
              <a:ext uri="{FF2B5EF4-FFF2-40B4-BE49-F238E27FC236}">
                <a16:creationId xmlns:a16="http://schemas.microsoft.com/office/drawing/2014/main" id="{99C457B0-213F-480F-9A03-807861CEFEB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3686" y="4251960"/>
            <a:ext cx="1153640" cy="1381370"/>
          </a:xfrm>
          <a:prstGeom prst="rect">
            <a:avLst/>
          </a:prstGeom>
        </p:spPr>
      </p:pic>
      <p:pic>
        <p:nvPicPr>
          <p:cNvPr id="37" name="Рисунок 36">
            <a:extLst>
              <a:ext uri="{FF2B5EF4-FFF2-40B4-BE49-F238E27FC236}">
                <a16:creationId xmlns:a16="http://schemas.microsoft.com/office/drawing/2014/main" id="{54E83BFA-18CC-4324-82EB-BF437BE5483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675" y="4213362"/>
            <a:ext cx="1188363" cy="13656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9" name="Рисунок 38">
            <a:extLst>
              <a:ext uri="{FF2B5EF4-FFF2-40B4-BE49-F238E27FC236}">
                <a16:creationId xmlns:a16="http://schemas.microsoft.com/office/drawing/2014/main" id="{76218CDA-0212-447F-8699-8D5951955A4C}"/>
              </a:ext>
            </a:extLst>
          </p:cNvPr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0122794" y="4306280"/>
            <a:ext cx="1153640" cy="132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22260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2214</TotalTime>
  <Words>330</Words>
  <Application>Microsoft Office PowerPoint</Application>
  <PresentationFormat>Широкоэкранный</PresentationFormat>
  <Paragraphs>93</Paragraphs>
  <Slides>5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Segoe UI Black</vt:lpstr>
      <vt:lpstr>Segoe UI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Какенова Айжан Кайратовна</dc:creator>
  <cp:lastModifiedBy>Сыздыкова Нурия Пазылқызы</cp:lastModifiedBy>
  <cp:revision>80</cp:revision>
  <cp:lastPrinted>2025-08-15T07:36:04Z</cp:lastPrinted>
  <dcterms:created xsi:type="dcterms:W3CDTF">2020-11-20T09:27:30Z</dcterms:created>
  <dcterms:modified xsi:type="dcterms:W3CDTF">2025-08-15T12:36:13Z</dcterms:modified>
</cp:coreProperties>
</file>